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1"/>
  </p:notesMasterIdLst>
  <p:handoutMasterIdLst>
    <p:handoutMasterId r:id="rId22"/>
  </p:handoutMasterIdLst>
  <p:sldIdLst>
    <p:sldId id="782" r:id="rId2"/>
    <p:sldId id="783" r:id="rId3"/>
    <p:sldId id="1130" r:id="rId4"/>
    <p:sldId id="1207" r:id="rId5"/>
    <p:sldId id="1214" r:id="rId6"/>
    <p:sldId id="1215" r:id="rId7"/>
    <p:sldId id="1232" r:id="rId8"/>
    <p:sldId id="1233" r:id="rId9"/>
    <p:sldId id="1216" r:id="rId10"/>
    <p:sldId id="1218" r:id="rId11"/>
    <p:sldId id="1219" r:id="rId12"/>
    <p:sldId id="1234" r:id="rId13"/>
    <p:sldId id="1235" r:id="rId14"/>
    <p:sldId id="1236" r:id="rId15"/>
    <p:sldId id="1237" r:id="rId16"/>
    <p:sldId id="1225" r:id="rId17"/>
    <p:sldId id="1226" r:id="rId18"/>
    <p:sldId id="1228" r:id="rId19"/>
    <p:sldId id="1227" r:id="rId20"/>
  </p:sldIdLst>
  <p:sldSz cx="9144000" cy="6858000" type="screen4x3"/>
  <p:notesSz cx="6794500" cy="9906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B400S3A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4A1FF"/>
    <a:srgbClr val="A46B5B"/>
    <a:srgbClr val="FF9999"/>
    <a:srgbClr val="FF3399"/>
    <a:srgbClr val="FFFFCC"/>
    <a:srgbClr val="FF0066"/>
    <a:srgbClr val="FF9900"/>
    <a:srgbClr val="FFFF00"/>
    <a:srgbClr val="BCE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6686" autoAdjust="0"/>
  </p:normalViewPr>
  <p:slideViewPr>
    <p:cSldViewPr>
      <p:cViewPr varScale="1">
        <p:scale>
          <a:sx n="83" d="100"/>
          <a:sy n="83" d="100"/>
        </p:scale>
        <p:origin x="1416" y="77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0"/>
        <p:guide pos="214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024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063" y="0"/>
            <a:ext cx="2943437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8562"/>
            <a:ext cx="2945024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476" y="9408562"/>
            <a:ext cx="2943438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11694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024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476" y="0"/>
            <a:ext cx="2943438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133" y="4705073"/>
            <a:ext cx="5436235" cy="445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8562"/>
            <a:ext cx="2945024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476" y="9408562"/>
            <a:ext cx="2943438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1233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ata2.tsherpa.co.kr/tsherpa/MultiMedia/Flash/2020/curri/index.html?flashxmlnum=yuni4856&amp;classa=A8-C1-31-MM-MM-04-06-03-0-0-0-0&amp;classno=MM_31_04/suh_0301_05_0003/suh_0301_05_0003_202_1.html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ata2.tsherpa.co.kr/tsherpa/MultiMedia/Flash/2020/curri/index.html?flashxmlnum=yuni4856&amp;classa=A8-C1-31-MM-MM-04-06-03-0-0-0-0&amp;classno=MM_31_04/suh_0301_05_0003/suh_0301_05_0003_202_1.html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ata2.tsherpa.co.kr/tsherpa/MultiMedia/Flash/2020/curri/index.html?flashxmlnum=yuni4856&amp;classa=A8-C1-31-MM-MM-04-06-03-0-0-0-0&amp;classno=MM_31_04/suh_0301_05_0003/suh_0301_05_0003_202_1.html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3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2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3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6.png"/><Relationship Id="rId5" Type="http://schemas.openxmlformats.org/officeDocument/2006/relationships/image" Target="../media/image23.png"/><Relationship Id="rId10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6.png"/><Relationship Id="rId5" Type="http://schemas.openxmlformats.org/officeDocument/2006/relationships/image" Target="../media/image23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713343"/>
              </p:ext>
            </p:extLst>
          </p:nvPr>
        </p:nvGraphicFramePr>
        <p:xfrm>
          <a:off x="34925" y="2446338"/>
          <a:ext cx="8929688" cy="3616845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2022.01.12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백지수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2022.01.17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2022.1.22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 및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김예림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09265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782565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suh_0501_02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탐구 수학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십간십이지를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알아볼까요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suh_0501_02_0010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C6E365-355B-4142-8C83-FA9185974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69" y="1128749"/>
            <a:ext cx="6558580" cy="4006353"/>
          </a:xfrm>
          <a:prstGeom prst="rect">
            <a:avLst/>
          </a:prstGeom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Group 56"/>
          <p:cNvGraphicFramePr>
            <a:graphicFrameLocks noGrp="1"/>
          </p:cNvGraphicFramePr>
          <p:nvPr>
            <p:extLst/>
          </p:nvPr>
        </p:nvGraphicFramePr>
        <p:xfrm>
          <a:off x="6984268" y="692696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그림보기 약물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클릭시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 그림 풀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팝업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1~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4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고정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)</a:t>
                      </a:r>
                      <a:b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</a:b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-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약물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286724" y="1966229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724128" y="4905164"/>
            <a:ext cx="1152128" cy="398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-835" y="233885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6466" y="2301634"/>
            <a:ext cx="440993" cy="398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612926" y="48855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367" y="2557935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28E89619-C131-49C3-A2F3-2ADD6465B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E5077692-0FE9-4767-9CCC-4332697DB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약수와 배수</a:t>
            </a:r>
          </a:p>
        </p:txBody>
      </p:sp>
      <p:sp>
        <p:nvSpPr>
          <p:cNvPr id="27" name="직사각형 21">
            <a:extLst>
              <a:ext uri="{FF2B5EF4-FFF2-40B4-BE49-F238E27FC236}">
                <a16:creationId xmlns:a16="http://schemas.microsoft.com/office/drawing/2014/main" id="{CA1BFFE2-3DAF-46B1-9E5F-2FCD59AFF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suh_0501_02_0010_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3B5438F6-1FD5-4B86-9246-479526F4F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900" dirty="0" err="1">
                <a:latin typeface="맑은 고딕" pitchFamily="50" charset="-127"/>
                <a:ea typeface="맑은 고딕" pitchFamily="50" charset="-127"/>
              </a:rPr>
              <a:t>십간십이지를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 알아볼까요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6291" y="118022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0E3180-50A2-4922-9CC2-4B702890AC57}"/>
              </a:ext>
            </a:extLst>
          </p:cNvPr>
          <p:cNvSpPr/>
          <p:nvPr/>
        </p:nvSpPr>
        <p:spPr>
          <a:xfrm>
            <a:off x="1582362" y="1578046"/>
            <a:ext cx="835847" cy="354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9DB0B36-17C2-42BD-A00F-00CB1B98EC87}"/>
              </a:ext>
            </a:extLst>
          </p:cNvPr>
          <p:cNvSpPr/>
          <p:nvPr/>
        </p:nvSpPr>
        <p:spPr>
          <a:xfrm>
            <a:off x="2070349" y="18994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32" y="1522097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492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B431421-3275-40B7-B45A-EF4983DB1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4" y="1124945"/>
            <a:ext cx="6558580" cy="3988442"/>
          </a:xfrm>
          <a:prstGeom prst="rect">
            <a:avLst/>
          </a:prstGeom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49009"/>
              </p:ext>
            </p:extLst>
          </p:nvPr>
        </p:nvGraphicFramePr>
        <p:xfrm>
          <a:off x="6984268" y="692696"/>
          <a:ext cx="2086863" cy="36038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소발문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앞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블릿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  <a:defRPr/>
                      </a:pP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예 약물 사용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</a:b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처음부터 나타나지 않음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</a:b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 칸 클릭 시 나타남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그림보기 약물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클릭시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 그림 풀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팝업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1~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4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고정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)</a:t>
                      </a:r>
                      <a:b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</a:b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-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약물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286724" y="1966229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701354" y="4825603"/>
            <a:ext cx="1152128" cy="398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-835" y="233885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6466" y="2301634"/>
            <a:ext cx="440993" cy="398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590152" y="48059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367" y="2557935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28E89619-C131-49C3-A2F3-2ADD6465B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E5077692-0FE9-4767-9CCC-4332697DB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약수와 배수</a:t>
            </a:r>
          </a:p>
        </p:txBody>
      </p:sp>
      <p:sp>
        <p:nvSpPr>
          <p:cNvPr id="27" name="직사각형 21">
            <a:extLst>
              <a:ext uri="{FF2B5EF4-FFF2-40B4-BE49-F238E27FC236}">
                <a16:creationId xmlns:a16="http://schemas.microsoft.com/office/drawing/2014/main" id="{CA1BFFE2-3DAF-46B1-9E5F-2FCD59AFF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suh_0501_02_0010_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3B5438F6-1FD5-4B86-9246-479526F4F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900" dirty="0" err="1">
                <a:latin typeface="맑은 고딕" pitchFamily="50" charset="-127"/>
                <a:ea typeface="맑은 고딕" pitchFamily="50" charset="-127"/>
              </a:rPr>
              <a:t>십간십이지를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 알아볼까요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4952" y="2564904"/>
            <a:ext cx="6272771" cy="905124"/>
            <a:chOff x="454952" y="2564904"/>
            <a:chExt cx="6272771" cy="90512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61EBB3D-B133-417C-BB73-87A33BB550D3}"/>
                </a:ext>
              </a:extLst>
            </p:cNvPr>
            <p:cNvSpPr/>
            <p:nvPr/>
          </p:nvSpPr>
          <p:spPr bwMode="auto">
            <a:xfrm>
              <a:off x="454952" y="2704404"/>
              <a:ext cx="6133272" cy="7656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360000" marR="0" indent="0" algn="just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000" b="1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2008</a:t>
              </a:r>
              <a:r>
                <a:rPr lang="ko-KR" altLang="en-US" sz="2000" b="1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년은 무자년</a:t>
              </a:r>
              <a:r>
                <a:rPr lang="en-US" altLang="ko-KR" sz="2000" b="1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2009</a:t>
              </a:r>
              <a:r>
                <a:rPr lang="ko-KR" altLang="en-US" sz="2000" b="1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년은 기축년</a:t>
              </a:r>
              <a:r>
                <a:rPr lang="en-US" altLang="ko-KR" sz="2000" b="1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2010</a:t>
              </a:r>
              <a:r>
                <a:rPr lang="ko-KR" altLang="en-US" sz="2000" b="1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년은 경인년</a:t>
              </a:r>
              <a:r>
                <a:rPr lang="en-US" altLang="ko-KR" sz="2000" b="1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2011</a:t>
              </a:r>
              <a:r>
                <a:rPr lang="ko-KR" altLang="en-US" sz="2000" b="1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신묘년입니다</a:t>
              </a:r>
              <a:r>
                <a:rPr lang="en-US" altLang="ko-KR" sz="2000" b="1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CDE5D35-0B46-4B63-9B7D-2E35B612F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724" y="2564904"/>
              <a:ext cx="278999" cy="278999"/>
            </a:xfrm>
            <a:prstGeom prst="rect">
              <a:avLst/>
            </a:prstGeom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2F64C713-D7C2-4B25-89EC-3FFF9A285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76" y="2801564"/>
              <a:ext cx="286008" cy="229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16291" y="118022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타원 34"/>
          <p:cNvSpPr/>
          <p:nvPr/>
        </p:nvSpPr>
        <p:spPr>
          <a:xfrm>
            <a:off x="396257" y="282712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32" y="1522097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19DB0B36-17C2-42BD-A00F-00CB1B98EC87}"/>
              </a:ext>
            </a:extLst>
          </p:cNvPr>
          <p:cNvSpPr/>
          <p:nvPr/>
        </p:nvSpPr>
        <p:spPr>
          <a:xfrm>
            <a:off x="2070349" y="18994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345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5B81E26-4C5A-4022-9ED4-73A470AF2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4" y="1124945"/>
            <a:ext cx="6558580" cy="3987685"/>
          </a:xfrm>
          <a:prstGeom prst="rect">
            <a:avLst/>
          </a:prstGeom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259884"/>
              </p:ext>
            </p:extLst>
          </p:nvPr>
        </p:nvGraphicFramePr>
        <p:xfrm>
          <a:off x="6984268" y="692696"/>
          <a:ext cx="2086863" cy="37562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그림보기 약물 추가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보기 시 풀 팝업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슬라이드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 세로는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짤리지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않게 크기 조절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가로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스크롤 디자인 수정해주세요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 물음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참고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28E89619-C131-49C3-A2F3-2ADD6465B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E5077692-0FE9-4767-9CCC-4332697DB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약수와 배수</a:t>
            </a:r>
          </a:p>
        </p:txBody>
      </p:sp>
      <p:sp>
        <p:nvSpPr>
          <p:cNvPr id="27" name="직사각형 21">
            <a:extLst>
              <a:ext uri="{FF2B5EF4-FFF2-40B4-BE49-F238E27FC236}">
                <a16:creationId xmlns:a16="http://schemas.microsoft.com/office/drawing/2014/main" id="{CA1BFFE2-3DAF-46B1-9E5F-2FCD59AFF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suh_0501_02_0010_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3B5438F6-1FD5-4B86-9246-479526F4F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900" dirty="0" err="1">
                <a:latin typeface="맑은 고딕" pitchFamily="50" charset="-127"/>
                <a:ea typeface="맑은 고딕" pitchFamily="50" charset="-127"/>
              </a:rPr>
              <a:t>십간십이지를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 알아볼까요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7E96FDF-5313-459C-9666-A31361D31A64}"/>
              </a:ext>
            </a:extLst>
          </p:cNvPr>
          <p:cNvSpPr/>
          <p:nvPr/>
        </p:nvSpPr>
        <p:spPr>
          <a:xfrm>
            <a:off x="5724128" y="4826109"/>
            <a:ext cx="1152128" cy="398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0AD46AF-B31C-42F6-9AF6-2BE47777F1EA}"/>
              </a:ext>
            </a:extLst>
          </p:cNvPr>
          <p:cNvSpPr/>
          <p:nvPr/>
        </p:nvSpPr>
        <p:spPr>
          <a:xfrm>
            <a:off x="65118" y="184177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6AE5E7-F61F-470F-B9B6-4540043F63A0}"/>
              </a:ext>
            </a:extLst>
          </p:cNvPr>
          <p:cNvSpPr/>
          <p:nvPr/>
        </p:nvSpPr>
        <p:spPr>
          <a:xfrm>
            <a:off x="132419" y="1804547"/>
            <a:ext cx="440993" cy="398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3">
            <a:extLst>
              <a:ext uri="{FF2B5EF4-FFF2-40B4-BE49-F238E27FC236}">
                <a16:creationId xmlns:a16="http://schemas.microsoft.com/office/drawing/2014/main" id="{F32018FB-45BD-405F-825D-681A0647B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20" y="2060848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F0BDF80D-5B15-461E-9424-53B5B58A2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910" y="1179627"/>
            <a:ext cx="812785" cy="26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78B6352C-52E7-41C5-ACBE-BA56211372F9}"/>
              </a:ext>
            </a:extLst>
          </p:cNvPr>
          <p:cNvSpPr/>
          <p:nvPr/>
        </p:nvSpPr>
        <p:spPr>
          <a:xfrm>
            <a:off x="5004048" y="11506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82C5663-0FC7-4C3C-9CC5-47FD898E7BCF}"/>
              </a:ext>
            </a:extLst>
          </p:cNvPr>
          <p:cNvSpPr/>
          <p:nvPr/>
        </p:nvSpPr>
        <p:spPr>
          <a:xfrm>
            <a:off x="5071349" y="1113429"/>
            <a:ext cx="1152128" cy="398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CC44FC3-15C6-4631-BE5B-A1AF976AB3BD}"/>
              </a:ext>
            </a:extLst>
          </p:cNvPr>
          <p:cNvSpPr/>
          <p:nvPr/>
        </p:nvSpPr>
        <p:spPr>
          <a:xfrm>
            <a:off x="69988" y="435899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3E04F5A-346E-491F-8F83-578158DC0AE2}"/>
              </a:ext>
            </a:extLst>
          </p:cNvPr>
          <p:cNvSpPr/>
          <p:nvPr/>
        </p:nvSpPr>
        <p:spPr>
          <a:xfrm>
            <a:off x="132419" y="4321774"/>
            <a:ext cx="6563450" cy="398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D8EED8B-04C2-483E-93EA-7B42A3B17088}"/>
              </a:ext>
            </a:extLst>
          </p:cNvPr>
          <p:cNvSpPr/>
          <p:nvPr/>
        </p:nvSpPr>
        <p:spPr>
          <a:xfrm>
            <a:off x="5479124" y="500590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D88966-5368-4BCA-9640-D4FFD3BF97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065" b="19835"/>
          <a:stretch/>
        </p:blipFill>
        <p:spPr>
          <a:xfrm>
            <a:off x="333326" y="4543526"/>
            <a:ext cx="6669160" cy="2190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8807CFA-24AF-496A-A279-8704E54A01B6}"/>
              </a:ext>
            </a:extLst>
          </p:cNvPr>
          <p:cNvSpPr/>
          <p:nvPr/>
        </p:nvSpPr>
        <p:spPr>
          <a:xfrm>
            <a:off x="654452" y="5924299"/>
            <a:ext cx="6221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https://cdata2.tsherpa.co.kr/tsherpa/MultiMedia/Flash/2020/curri/index.html?flashxmlnum=yuni4856&amp;classa=A8-C1-31-MM-MM-04-06-03-0-0-0-0&amp;classno=MM_31_04/suh_0301_05_0003/suh_0301_05_0003_202_1.html</a:t>
            </a:r>
            <a:r>
              <a:rPr lang="ko-KR" altLang="en-US" dirty="0"/>
              <a:t> 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116291" y="118022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46398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722188"/>
              </p:ext>
            </p:extLst>
          </p:nvPr>
        </p:nvGraphicFramePr>
        <p:xfrm>
          <a:off x="6984268" y="692696"/>
          <a:ext cx="2086863" cy="3055624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477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그림보기 클릭 시 나타나는 화면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스크롤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X, 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 페이지 안에 들어가게 해주세요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그림 출처 </a:t>
                      </a:r>
                      <a:r>
                        <a:rPr kumimoji="0"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suh_0501_02_0010_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201_1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9C7203EB-61A3-42FF-BB99-34765818FED3}"/>
              </a:ext>
            </a:extLst>
          </p:cNvPr>
          <p:cNvGrpSpPr/>
          <p:nvPr/>
        </p:nvGrpSpPr>
        <p:grpSpPr>
          <a:xfrm>
            <a:off x="179512" y="1425714"/>
            <a:ext cx="6653560" cy="3983506"/>
            <a:chOff x="1848450" y="1880828"/>
            <a:chExt cx="3384378" cy="202623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1379A6-BE98-4557-8A6B-F3A29DA782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48" t="75804" r="1736"/>
            <a:stretch/>
          </p:blipFill>
          <p:spPr>
            <a:xfrm>
              <a:off x="1848451" y="1880828"/>
              <a:ext cx="3384377" cy="43668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A400B0-A251-4375-8004-C44A3C150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59" r="1443"/>
            <a:stretch/>
          </p:blipFill>
          <p:spPr>
            <a:xfrm>
              <a:off x="1848450" y="2311342"/>
              <a:ext cx="3384378" cy="1595723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99EA088A-1DD2-446C-810D-FF36927658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20" t="-143" r="474" b="143"/>
          <a:stretch/>
        </p:blipFill>
        <p:spPr>
          <a:xfrm>
            <a:off x="6714919" y="764704"/>
            <a:ext cx="187513" cy="196766"/>
          </a:xfrm>
          <a:prstGeom prst="rect">
            <a:avLst/>
          </a:prstGeom>
        </p:spPr>
      </p:pic>
      <p:sp>
        <p:nvSpPr>
          <p:cNvPr id="27" name="TextBox 7">
            <a:extLst>
              <a:ext uri="{FF2B5EF4-FFF2-40B4-BE49-F238E27FC236}">
                <a16:creationId xmlns:a16="http://schemas.microsoft.com/office/drawing/2014/main" id="{9969D759-4B63-4657-8CC4-87992833B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BBEF2621-FE22-4E39-8ACA-BD6251587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약수와 배수</a:t>
            </a:r>
          </a:p>
        </p:txBody>
      </p:sp>
      <p:sp>
        <p:nvSpPr>
          <p:cNvPr id="30" name="직사각형 21">
            <a:extLst>
              <a:ext uri="{FF2B5EF4-FFF2-40B4-BE49-F238E27FC236}">
                <a16:creationId xmlns:a16="http://schemas.microsoft.com/office/drawing/2014/main" id="{54422454-C06B-4C9B-8DD2-BBB54B651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suh_0501_02_0010_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DCB6EFE0-BF81-41E1-91B6-5B75BF7F4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900" dirty="0" err="1">
                <a:latin typeface="맑은 고딕" pitchFamily="50" charset="-127"/>
                <a:ea typeface="맑은 고딕" pitchFamily="50" charset="-127"/>
              </a:rPr>
              <a:t>십간십이지를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 알아볼까요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059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0C82EC-6393-422C-A01B-04FAEE93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4" y="1124945"/>
            <a:ext cx="6558580" cy="3974637"/>
          </a:xfrm>
          <a:prstGeom prst="rect">
            <a:avLst/>
          </a:prstGeom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759899"/>
              </p:ext>
            </p:extLst>
          </p:nvPr>
        </p:nvGraphicFramePr>
        <p:xfrm>
          <a:off x="6984268" y="692696"/>
          <a:ext cx="2086863" cy="4061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 세로는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짤리지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않게 크기 조절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가로 스크롤 디자인 수정해주세요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 물음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예 답안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한 화면에 안 들어갈 경우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이너 버튼으로 페이지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개로 나눔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첫 번째 페이지에 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  <a:sym typeface="Wingdings" panose="05000000000000000000" pitchFamily="2" charset="2"/>
                        </a:rPr>
                        <a:t>두 번째 페이지에 정답 있음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28E89619-C131-49C3-A2F3-2ADD6465B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E5077692-0FE9-4767-9CCC-4332697DB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약수와 배수</a:t>
            </a:r>
          </a:p>
        </p:txBody>
      </p:sp>
      <p:sp>
        <p:nvSpPr>
          <p:cNvPr id="27" name="직사각형 21">
            <a:extLst>
              <a:ext uri="{FF2B5EF4-FFF2-40B4-BE49-F238E27FC236}">
                <a16:creationId xmlns:a16="http://schemas.microsoft.com/office/drawing/2014/main" id="{CA1BFFE2-3DAF-46B1-9E5F-2FCD59AFF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suh_0501_02_0010_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3B5438F6-1FD5-4B86-9246-479526F4F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900" dirty="0" err="1">
                <a:latin typeface="맑은 고딕" pitchFamily="50" charset="-127"/>
                <a:ea typeface="맑은 고딕" pitchFamily="50" charset="-127"/>
              </a:rPr>
              <a:t>십간십이지를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 알아볼까요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7E96FDF-5313-459C-9666-A31361D31A64}"/>
              </a:ext>
            </a:extLst>
          </p:cNvPr>
          <p:cNvSpPr/>
          <p:nvPr/>
        </p:nvSpPr>
        <p:spPr>
          <a:xfrm>
            <a:off x="5724128" y="4826109"/>
            <a:ext cx="1152128" cy="398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0AD46AF-B31C-42F6-9AF6-2BE47777F1EA}"/>
              </a:ext>
            </a:extLst>
          </p:cNvPr>
          <p:cNvSpPr/>
          <p:nvPr/>
        </p:nvSpPr>
        <p:spPr>
          <a:xfrm>
            <a:off x="65118" y="184177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6AE5E7-F61F-470F-B9B6-4540043F63A0}"/>
              </a:ext>
            </a:extLst>
          </p:cNvPr>
          <p:cNvSpPr/>
          <p:nvPr/>
        </p:nvSpPr>
        <p:spPr>
          <a:xfrm>
            <a:off x="132419" y="1804547"/>
            <a:ext cx="440993" cy="398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3">
            <a:extLst>
              <a:ext uri="{FF2B5EF4-FFF2-40B4-BE49-F238E27FC236}">
                <a16:creationId xmlns:a16="http://schemas.microsoft.com/office/drawing/2014/main" id="{F32018FB-45BD-405F-825D-681A0647B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20" y="2060848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F0BDF80D-5B15-461E-9424-53B5B58A2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910" y="1179627"/>
            <a:ext cx="812785" cy="26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7CC44FC3-15C6-4631-BE5B-A1AF976AB3BD}"/>
              </a:ext>
            </a:extLst>
          </p:cNvPr>
          <p:cNvSpPr/>
          <p:nvPr/>
        </p:nvSpPr>
        <p:spPr>
          <a:xfrm>
            <a:off x="69988" y="435899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3E04F5A-346E-491F-8F83-578158DC0AE2}"/>
              </a:ext>
            </a:extLst>
          </p:cNvPr>
          <p:cNvSpPr/>
          <p:nvPr/>
        </p:nvSpPr>
        <p:spPr>
          <a:xfrm>
            <a:off x="132419" y="4321774"/>
            <a:ext cx="6563450" cy="238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D8EED8B-04C2-483E-93EA-7B42A3B17088}"/>
              </a:ext>
            </a:extLst>
          </p:cNvPr>
          <p:cNvSpPr/>
          <p:nvPr/>
        </p:nvSpPr>
        <p:spPr>
          <a:xfrm>
            <a:off x="5878879" y="46754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D88966-5368-4BCA-9640-D4FFD3BF97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065" b="19835"/>
          <a:stretch/>
        </p:blipFill>
        <p:spPr>
          <a:xfrm>
            <a:off x="315108" y="4206477"/>
            <a:ext cx="6669160" cy="2190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8807CFA-24AF-496A-A279-8704E54A01B6}"/>
              </a:ext>
            </a:extLst>
          </p:cNvPr>
          <p:cNvSpPr/>
          <p:nvPr/>
        </p:nvSpPr>
        <p:spPr>
          <a:xfrm>
            <a:off x="654452" y="5924299"/>
            <a:ext cx="6221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https://cdata2.tsherpa.co.kr/tsherpa/MultiMedia/Flash/2020/curri/index.html?flashxmlnum=yuni4856&amp;classa=A8-C1-31-MM-MM-04-06-03-0-0-0-0&amp;classno=MM_31_04/suh_0301_05_0003/suh_0301_05_0003_202_1.html</a:t>
            </a:r>
            <a:r>
              <a:rPr lang="ko-KR" altLang="en-US" dirty="0"/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1424B4B-5340-4CAD-8F29-93C083D676E1}"/>
              </a:ext>
            </a:extLst>
          </p:cNvPr>
          <p:cNvGrpSpPr/>
          <p:nvPr/>
        </p:nvGrpSpPr>
        <p:grpSpPr>
          <a:xfrm>
            <a:off x="820558" y="4675541"/>
            <a:ext cx="4963959" cy="604419"/>
            <a:chOff x="935596" y="3360006"/>
            <a:chExt cx="4963959" cy="60441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25555C1-8B87-4668-8E14-1EF64BC94073}"/>
                </a:ext>
              </a:extLst>
            </p:cNvPr>
            <p:cNvSpPr/>
            <p:nvPr/>
          </p:nvSpPr>
          <p:spPr bwMode="auto">
            <a:xfrm>
              <a:off x="935596" y="3360006"/>
              <a:ext cx="4677329" cy="550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BCBA29-4AEE-4598-B104-F9AF7C3D4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9860" y="3664898"/>
              <a:ext cx="278999" cy="27899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42F57B0-8D6E-4627-86BD-A61F80A2346D}"/>
                </a:ext>
              </a:extLst>
            </p:cNvPr>
            <p:cNvSpPr txBox="1"/>
            <p:nvPr/>
          </p:nvSpPr>
          <p:spPr>
            <a:xfrm>
              <a:off x="1222601" y="3379650"/>
              <a:ext cx="46769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십간은 </a:t>
              </a:r>
              <a:r>
                <a:rPr lang="en-US" altLang="ko-KR" sz="1600" b="1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r>
                <a:rPr lang="ko-KR" altLang="en-US" sz="1600" b="1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년마다</a:t>
              </a:r>
              <a:r>
                <a:rPr lang="en-US" altLang="ko-KR" sz="1600" b="1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십이지는 </a:t>
              </a:r>
              <a:r>
                <a:rPr lang="en-US" altLang="ko-KR" sz="1600" b="1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12</a:t>
              </a:r>
              <a:r>
                <a:rPr lang="ko-KR" altLang="en-US" sz="1600" b="1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년마다 반복되므로 간지는 </a:t>
              </a:r>
              <a:r>
                <a:rPr lang="en-US" altLang="ko-KR" sz="1600" b="1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  <a:r>
                <a:rPr lang="ko-KR" altLang="en-US" sz="1600" b="1" dirty="0" err="1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년마</a:t>
              </a:r>
              <a:r>
                <a:rPr lang="ko-KR" altLang="en-US" sz="1600" b="1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다 반복됩니다</a:t>
              </a:r>
              <a:r>
                <a:rPr lang="en-US" altLang="ko-KR" sz="1600" b="1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endParaRPr lang="ko-KR" altLang="en-US" sz="16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DF351785-AE09-4BC7-AC93-D0E2331E5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216" y="3457167"/>
              <a:ext cx="286008" cy="229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60CB0F7-5B73-4B8A-A8D2-CA618828240D}"/>
              </a:ext>
            </a:extLst>
          </p:cNvPr>
          <p:cNvSpPr/>
          <p:nvPr/>
        </p:nvSpPr>
        <p:spPr>
          <a:xfrm>
            <a:off x="771937" y="4625473"/>
            <a:ext cx="4901883" cy="633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C8A6550-7A4F-4187-AE62-9DC182C73C66}"/>
              </a:ext>
            </a:extLst>
          </p:cNvPr>
          <p:cNvSpPr/>
          <p:nvPr/>
        </p:nvSpPr>
        <p:spPr>
          <a:xfrm>
            <a:off x="627268" y="46058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16291" y="118022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44909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6A2573-0B5E-4B0B-BE37-229351E93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4" y="1124945"/>
            <a:ext cx="6558580" cy="3980788"/>
          </a:xfrm>
          <a:prstGeom prst="rect">
            <a:avLst/>
          </a:prstGeom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323211"/>
              </p:ext>
            </p:extLst>
          </p:nvPr>
        </p:nvGraphicFramePr>
        <p:xfrm>
          <a:off x="6984268" y="692696"/>
          <a:ext cx="2086863" cy="3451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 세로는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짤리지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않게 크기 조절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가로 스크롤 디자인 수정해주세요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 물음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28E89619-C131-49C3-A2F3-2ADD6465B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E5077692-0FE9-4767-9CCC-4332697DB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약수와 배수</a:t>
            </a:r>
          </a:p>
        </p:txBody>
      </p:sp>
      <p:sp>
        <p:nvSpPr>
          <p:cNvPr id="27" name="직사각형 21">
            <a:extLst>
              <a:ext uri="{FF2B5EF4-FFF2-40B4-BE49-F238E27FC236}">
                <a16:creationId xmlns:a16="http://schemas.microsoft.com/office/drawing/2014/main" id="{CA1BFFE2-3DAF-46B1-9E5F-2FCD59AFF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suh_0501_02_0010_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3B5438F6-1FD5-4B86-9246-479526F4F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900" dirty="0" err="1">
                <a:latin typeface="맑은 고딕" pitchFamily="50" charset="-127"/>
                <a:ea typeface="맑은 고딕" pitchFamily="50" charset="-127"/>
              </a:rPr>
              <a:t>십간십이지를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 알아볼까요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7E96FDF-5313-459C-9666-A31361D31A64}"/>
              </a:ext>
            </a:extLst>
          </p:cNvPr>
          <p:cNvSpPr/>
          <p:nvPr/>
        </p:nvSpPr>
        <p:spPr>
          <a:xfrm>
            <a:off x="5724128" y="4826109"/>
            <a:ext cx="1152128" cy="398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0AD46AF-B31C-42F6-9AF6-2BE47777F1EA}"/>
              </a:ext>
            </a:extLst>
          </p:cNvPr>
          <p:cNvSpPr/>
          <p:nvPr/>
        </p:nvSpPr>
        <p:spPr>
          <a:xfrm>
            <a:off x="65118" y="184177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6AE5E7-F61F-470F-B9B6-4540043F63A0}"/>
              </a:ext>
            </a:extLst>
          </p:cNvPr>
          <p:cNvSpPr/>
          <p:nvPr/>
        </p:nvSpPr>
        <p:spPr>
          <a:xfrm>
            <a:off x="132419" y="1804547"/>
            <a:ext cx="440993" cy="398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3">
            <a:extLst>
              <a:ext uri="{FF2B5EF4-FFF2-40B4-BE49-F238E27FC236}">
                <a16:creationId xmlns:a16="http://schemas.microsoft.com/office/drawing/2014/main" id="{F32018FB-45BD-405F-825D-681A0647B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20" y="2060848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F0BDF80D-5B15-461E-9424-53B5B58A2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910" y="1179627"/>
            <a:ext cx="812785" cy="26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7CC44FC3-15C6-4631-BE5B-A1AF976AB3BD}"/>
              </a:ext>
            </a:extLst>
          </p:cNvPr>
          <p:cNvSpPr/>
          <p:nvPr/>
        </p:nvSpPr>
        <p:spPr>
          <a:xfrm>
            <a:off x="69988" y="47000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3E04F5A-346E-491F-8F83-578158DC0AE2}"/>
              </a:ext>
            </a:extLst>
          </p:cNvPr>
          <p:cNvSpPr/>
          <p:nvPr/>
        </p:nvSpPr>
        <p:spPr>
          <a:xfrm>
            <a:off x="132419" y="4662812"/>
            <a:ext cx="6563450" cy="238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D8EED8B-04C2-483E-93EA-7B42A3B17088}"/>
              </a:ext>
            </a:extLst>
          </p:cNvPr>
          <p:cNvSpPr/>
          <p:nvPr/>
        </p:nvSpPr>
        <p:spPr>
          <a:xfrm>
            <a:off x="5600302" y="510573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D88966-5368-4BCA-9640-D4FFD3BF97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065" b="19835"/>
          <a:stretch/>
        </p:blipFill>
        <p:spPr>
          <a:xfrm>
            <a:off x="315108" y="4535317"/>
            <a:ext cx="6669160" cy="2190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8807CFA-24AF-496A-A279-8704E54A01B6}"/>
              </a:ext>
            </a:extLst>
          </p:cNvPr>
          <p:cNvSpPr/>
          <p:nvPr/>
        </p:nvSpPr>
        <p:spPr>
          <a:xfrm>
            <a:off x="654452" y="5924299"/>
            <a:ext cx="6221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https://cdata2.tsherpa.co.kr/tsherpa/MultiMedia/Flash/2020/curri/index.html?flashxmlnum=yuni4856&amp;classa=A8-C1-31-MM-MM-04-06-03-0-0-0-0&amp;classno=MM_31_04/suh_0301_05_0003/suh_0301_05_0003_202_1.html</a:t>
            </a:r>
            <a:r>
              <a:rPr lang="ko-KR" altLang="en-US" dirty="0"/>
              <a:t> 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116291" y="118022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33847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928632"/>
              </p:ext>
            </p:extLst>
          </p:nvPr>
        </p:nvGraphicFramePr>
        <p:xfrm>
          <a:off x="6984268" y="692696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표가 한 화면에 들어갈 수 있도록 텍스트 사이즈 조정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  <a:defRPr/>
                      </a:pP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예 약물 사용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</a:b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처음부터 나타나지 않음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</a:b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 칸 클릭 시 나타남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이너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버튼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페이지 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답 칸 클릭하면 답 나타남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 확인 버튼은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 가리기로 </a:t>
                      </a:r>
                      <a:r>
                        <a:rPr lang="ko-KR" altLang="en-US" sz="1000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토글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됨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28E89619-C131-49C3-A2F3-2ADD6465B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E5077692-0FE9-4767-9CCC-4332697DB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약수와 배수</a:t>
            </a:r>
          </a:p>
        </p:txBody>
      </p:sp>
      <p:sp>
        <p:nvSpPr>
          <p:cNvPr id="27" name="직사각형 21">
            <a:extLst>
              <a:ext uri="{FF2B5EF4-FFF2-40B4-BE49-F238E27FC236}">
                <a16:creationId xmlns:a16="http://schemas.microsoft.com/office/drawing/2014/main" id="{CA1BFFE2-3DAF-46B1-9E5F-2FCD59AFF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suh_0501_02_0010_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3B5438F6-1FD5-4B86-9246-479526F4F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900" dirty="0" err="1">
                <a:latin typeface="맑은 고딕" pitchFamily="50" charset="-127"/>
                <a:ea typeface="맑은 고딕" pitchFamily="50" charset="-127"/>
              </a:rPr>
              <a:t>십간십이지를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 알아볼까요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7F033-BF41-44E7-9CCD-66EB918459A5}"/>
              </a:ext>
            </a:extLst>
          </p:cNvPr>
          <p:cNvSpPr/>
          <p:nvPr/>
        </p:nvSpPr>
        <p:spPr>
          <a:xfrm>
            <a:off x="59308" y="692696"/>
            <a:ext cx="6918956" cy="6401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48D271AC-77E7-4A0C-91D8-FD6724AAAE64}"/>
              </a:ext>
            </a:extLst>
          </p:cNvPr>
          <p:cNvSpPr txBox="1"/>
          <p:nvPr/>
        </p:nvSpPr>
        <p:spPr>
          <a:xfrm>
            <a:off x="384020" y="722014"/>
            <a:ext cx="610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십간십이지표에서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규칙을 찾아봅시다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2DC9658F-3859-43E3-82BD-2F907B5BD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57" y="794663"/>
            <a:ext cx="235563" cy="256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EE5B214-C086-4124-A259-F2A30F69E06B}"/>
              </a:ext>
            </a:extLst>
          </p:cNvPr>
          <p:cNvSpPr/>
          <p:nvPr/>
        </p:nvSpPr>
        <p:spPr>
          <a:xfrm>
            <a:off x="212216" y="1980708"/>
            <a:ext cx="67687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갑자 을축 병인 정묘 무진 기사 경오 신미 임신 계유 갑술 을해 병자 정축 무인 기묘 경진 신사 임오 계미 갑신 을유 병술 정해 무자 기축 경인 신묘 임진 계사 갑오 을미 병신 정유 무술 기해 경자 신축 임인 계묘 갑진 을사 병오 정미 무신 기유 경술 신해 임자 계축 갑인 을묘 병진 정사 무오 기미 경신 신유 임술 계해 갑자 을축 병인 정묘 무진 기사 경오 신미 임신 계유 갑술 을해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79B3AEA9-7AF5-4819-8519-E9116C31B7AF}"/>
              </a:ext>
            </a:extLst>
          </p:cNvPr>
          <p:cNvGraphicFramePr>
            <a:graphicFrameLocks noGrp="1"/>
          </p:cNvGraphicFramePr>
          <p:nvPr/>
        </p:nvGraphicFramePr>
        <p:xfrm>
          <a:off x="261400" y="1996391"/>
          <a:ext cx="6452304" cy="167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692">
                  <a:extLst>
                    <a:ext uri="{9D8B030D-6E8A-4147-A177-3AD203B41FA5}">
                      <a16:colId xmlns:a16="http://schemas.microsoft.com/office/drawing/2014/main" val="286789602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24687276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1131436792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2289993483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1146689958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2108398797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2695002370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1401676229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2427238594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4232401614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3289171574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500833256"/>
                    </a:ext>
                  </a:extLst>
                </a:gridCol>
              </a:tblGrid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737860"/>
                  </a:ext>
                </a:extLst>
              </a:tr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827558"/>
                  </a:ext>
                </a:extLst>
              </a:tr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960654"/>
                  </a:ext>
                </a:extLst>
              </a:tr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14855"/>
                  </a:ext>
                </a:extLst>
              </a:tr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859421"/>
                  </a:ext>
                </a:extLst>
              </a:tr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67366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AA3023AF-307B-4945-9377-FE5042F74306}"/>
              </a:ext>
            </a:extLst>
          </p:cNvPr>
          <p:cNvGrpSpPr/>
          <p:nvPr/>
        </p:nvGrpSpPr>
        <p:grpSpPr>
          <a:xfrm>
            <a:off x="59308" y="1379378"/>
            <a:ext cx="6997242" cy="371374"/>
            <a:chOff x="148457" y="1250956"/>
            <a:chExt cx="6997242" cy="371374"/>
          </a:xfrm>
        </p:grpSpPr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id="{746ECCFA-FD6E-40D0-A565-564CEDE95EF4}"/>
                </a:ext>
              </a:extLst>
            </p:cNvPr>
            <p:cNvSpPr txBox="1"/>
            <p:nvPr/>
          </p:nvSpPr>
          <p:spPr>
            <a:xfrm>
              <a:off x="376947" y="1250956"/>
              <a:ext cx="6768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친구와 함께 </a:t>
              </a:r>
              <a:r>
                <a:rPr lang="ko-KR" altLang="en-US" sz="1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십간십이지표에서</a:t>
              </a:r>
              <a:r>
                <a: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찾은 규칙을 설명해 보세요</a:t>
              </a:r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BD998B47-2D6E-4BE4-9EE4-6B0A8683C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8457" y="1293713"/>
              <a:ext cx="314012" cy="328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D3E8EC-FFFD-4CC9-82A6-11F9DBE9B079}"/>
              </a:ext>
            </a:extLst>
          </p:cNvPr>
          <p:cNvSpPr/>
          <p:nvPr/>
        </p:nvSpPr>
        <p:spPr>
          <a:xfrm>
            <a:off x="5035629" y="1077268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9B3F7E-3ACC-4389-B54D-5DFC0B14B694}"/>
              </a:ext>
            </a:extLst>
          </p:cNvPr>
          <p:cNvSpPr/>
          <p:nvPr/>
        </p:nvSpPr>
        <p:spPr>
          <a:xfrm>
            <a:off x="4385069" y="1077269"/>
            <a:ext cx="630741" cy="256556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5FFA75-1E3F-4FE1-B7AD-902E914BF87E}"/>
              </a:ext>
            </a:extLst>
          </p:cNvPr>
          <p:cNvSpPr/>
          <p:nvPr/>
        </p:nvSpPr>
        <p:spPr>
          <a:xfrm>
            <a:off x="5688767" y="1078789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AF5CEB-4E26-4102-AC8F-847F312C0750}"/>
              </a:ext>
            </a:extLst>
          </p:cNvPr>
          <p:cNvSpPr/>
          <p:nvPr/>
        </p:nvSpPr>
        <p:spPr>
          <a:xfrm>
            <a:off x="6339327" y="1078789"/>
            <a:ext cx="630741" cy="255591"/>
          </a:xfrm>
          <a:prstGeom prst="rect">
            <a:avLst/>
          </a:prstGeom>
          <a:solidFill>
            <a:srgbClr val="AE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5940CC8-305D-441E-8FF2-CEAA9D75F1B4}"/>
              </a:ext>
            </a:extLst>
          </p:cNvPr>
          <p:cNvSpPr/>
          <p:nvPr/>
        </p:nvSpPr>
        <p:spPr>
          <a:xfrm>
            <a:off x="3731556" y="1077269"/>
            <a:ext cx="630741" cy="256556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8477F86-4486-437D-BF13-804AB855BE77}"/>
              </a:ext>
            </a:extLst>
          </p:cNvPr>
          <p:cNvGrpSpPr/>
          <p:nvPr/>
        </p:nvGrpSpPr>
        <p:grpSpPr>
          <a:xfrm>
            <a:off x="617592" y="3965365"/>
            <a:ext cx="6027802" cy="604047"/>
            <a:chOff x="617592" y="3965365"/>
            <a:chExt cx="6027802" cy="604047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30D328B-FA7D-4246-BBAA-53958EE107B6}"/>
                </a:ext>
              </a:extLst>
            </p:cNvPr>
            <p:cNvSpPr/>
            <p:nvPr/>
          </p:nvSpPr>
          <p:spPr bwMode="auto">
            <a:xfrm>
              <a:off x="617592" y="3965365"/>
              <a:ext cx="5976052" cy="5847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50000"/>
                </a:spcBef>
              </a:pPr>
              <a:endParaRPr lang="ko-KR" altLang="en-US" sz="1900" b="1" dirty="0">
                <a:solidFill>
                  <a:srgbClr val="04A1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id="{790CDFE7-50F6-4523-99B9-C3A057743C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7671" y="4051305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12AF218C-1F5C-4B0A-8AAA-06EF8206C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88" y="4034298"/>
              <a:ext cx="286008" cy="229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42B62C3-367A-4E3C-BA8D-1C94D6DAE29C}"/>
                </a:ext>
              </a:extLst>
            </p:cNvPr>
            <p:cNvSpPr/>
            <p:nvPr/>
          </p:nvSpPr>
          <p:spPr>
            <a:xfrm>
              <a:off x="939671" y="3984637"/>
              <a:ext cx="545534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ko-KR" altLang="en-US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십간은 </a:t>
              </a:r>
              <a:r>
                <a:rPr lang="en-US" altLang="ko-KR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r>
                <a:rPr lang="ko-KR" altLang="en-US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배수마다</a:t>
              </a:r>
              <a:r>
                <a:rPr lang="en-US" altLang="ko-KR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십이지는 </a:t>
              </a:r>
              <a:r>
                <a:rPr lang="en-US" altLang="ko-KR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12</a:t>
              </a:r>
              <a:r>
                <a:rPr lang="ko-KR" altLang="en-US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배수마다 반복되어</a:t>
              </a:r>
              <a:endParaRPr lang="en-US" altLang="ko-KR" sz="1600" b="1" dirty="0">
                <a:solidFill>
                  <a:srgbClr val="04A1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간지는 </a:t>
              </a:r>
              <a:r>
                <a:rPr lang="en-US" altLang="ko-KR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r>
                <a:rPr lang="ko-KR" altLang="en-US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</a:t>
              </a:r>
              <a:r>
                <a:rPr lang="en-US" altLang="ko-KR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12</a:t>
              </a:r>
              <a:r>
                <a:rPr lang="ko-KR" altLang="en-US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배수인 </a:t>
              </a:r>
              <a:r>
                <a:rPr lang="en-US" altLang="ko-KR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  <a:r>
                <a:rPr lang="ko-KR" altLang="en-US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마다 반복됩니다</a:t>
              </a:r>
              <a:r>
                <a:rPr lang="en-US" altLang="ko-KR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b="1" dirty="0">
                <a:solidFill>
                  <a:srgbClr val="04A1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9" name="Picture 15">
            <a:extLst>
              <a:ext uri="{FF2B5EF4-FFF2-40B4-BE49-F238E27FC236}">
                <a16:creationId xmlns:a16="http://schemas.microsoft.com/office/drawing/2014/main" id="{21FA5B8C-23D8-4BAF-92C6-C5A82FA44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7424" y="5553365"/>
            <a:ext cx="204576" cy="2001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6">
            <a:extLst>
              <a:ext uri="{FF2B5EF4-FFF2-40B4-BE49-F238E27FC236}">
                <a16:creationId xmlns:a16="http://schemas.microsoft.com/office/drawing/2014/main" id="{21DF8FE0-7381-4B6B-B7FD-47F1E2563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23102" y="5567337"/>
            <a:ext cx="186156" cy="1861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3">
            <a:extLst>
              <a:ext uri="{FF2B5EF4-FFF2-40B4-BE49-F238E27FC236}">
                <a16:creationId xmlns:a16="http://schemas.microsoft.com/office/drawing/2014/main" id="{DF028B03-9640-4507-87BA-DF36A8031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68" y="5582178"/>
            <a:ext cx="347491" cy="1323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3">
            <a:extLst>
              <a:ext uri="{FF2B5EF4-FFF2-40B4-BE49-F238E27FC236}">
                <a16:creationId xmlns:a16="http://schemas.microsoft.com/office/drawing/2014/main" id="{207631F2-4868-434D-A9F6-5308E50A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610" y="5582178"/>
            <a:ext cx="347491" cy="1323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2">
            <a:extLst>
              <a:ext uri="{FF2B5EF4-FFF2-40B4-BE49-F238E27FC236}">
                <a16:creationId xmlns:a16="http://schemas.microsoft.com/office/drawing/2014/main" id="{66D443B0-3058-42D9-8011-12B02ECC4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43" y="5582178"/>
            <a:ext cx="347491" cy="131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>
            <a:extLst>
              <a:ext uri="{FF2B5EF4-FFF2-40B4-BE49-F238E27FC236}">
                <a16:creationId xmlns:a16="http://schemas.microsoft.com/office/drawing/2014/main" id="{3E4669FC-AF08-4C29-93DB-FE69F32F1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514" y="5585074"/>
            <a:ext cx="339218" cy="1292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>
            <a:extLst>
              <a:ext uri="{FF2B5EF4-FFF2-40B4-BE49-F238E27FC236}">
                <a16:creationId xmlns:a16="http://schemas.microsoft.com/office/drawing/2014/main" id="{B06D50F2-3A94-4DBC-9753-BE239D33DFC0}"/>
              </a:ext>
            </a:extLst>
          </p:cNvPr>
          <p:cNvSpPr/>
          <p:nvPr/>
        </p:nvSpPr>
        <p:spPr>
          <a:xfrm>
            <a:off x="2500698" y="55141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06D50F2-3A94-4DBC-9753-BE239D33DFC0}"/>
              </a:ext>
            </a:extLst>
          </p:cNvPr>
          <p:cNvSpPr/>
          <p:nvPr/>
        </p:nvSpPr>
        <p:spPr>
          <a:xfrm>
            <a:off x="478459" y="392475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752" y="5392370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B06D50F2-3A94-4DBC-9753-BE239D33DFC0}"/>
              </a:ext>
            </a:extLst>
          </p:cNvPr>
          <p:cNvSpPr/>
          <p:nvPr/>
        </p:nvSpPr>
        <p:spPr>
          <a:xfrm>
            <a:off x="5783550" y="52950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966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79272"/>
              </p:ext>
            </p:extLst>
          </p:nvPr>
        </p:nvGraphicFramePr>
        <p:xfrm>
          <a:off x="6984268" y="692696"/>
          <a:ext cx="2086863" cy="3451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예 약물 사용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</a:b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처음부터 나타나지 않음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</a:b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 칸 클릭 시 나타남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답 칸 클릭하면 답 나타남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 확인 버튼은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 가리기로 </a:t>
                      </a:r>
                      <a:r>
                        <a:rPr lang="ko-KR" altLang="en-US" sz="1000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토글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됨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화살표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가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처음에는 나타나지 않음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칸 클릭 시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28E89619-C131-49C3-A2F3-2ADD6465B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E5077692-0FE9-4767-9CCC-4332697DB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약수와 배수</a:t>
            </a:r>
          </a:p>
        </p:txBody>
      </p:sp>
      <p:sp>
        <p:nvSpPr>
          <p:cNvPr id="27" name="직사각형 21">
            <a:extLst>
              <a:ext uri="{FF2B5EF4-FFF2-40B4-BE49-F238E27FC236}">
                <a16:creationId xmlns:a16="http://schemas.microsoft.com/office/drawing/2014/main" id="{CA1BFFE2-3DAF-46B1-9E5F-2FCD59AFF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suh_0501_02_0010_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3B5438F6-1FD5-4B86-9246-479526F4F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900" dirty="0" err="1">
                <a:latin typeface="맑은 고딕" pitchFamily="50" charset="-127"/>
                <a:ea typeface="맑은 고딕" pitchFamily="50" charset="-127"/>
              </a:rPr>
              <a:t>십간십이지를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 알아볼까요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7F033-BF41-44E7-9CCD-66EB918459A5}"/>
              </a:ext>
            </a:extLst>
          </p:cNvPr>
          <p:cNvSpPr/>
          <p:nvPr/>
        </p:nvSpPr>
        <p:spPr>
          <a:xfrm>
            <a:off x="59308" y="692696"/>
            <a:ext cx="6918956" cy="6401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48D271AC-77E7-4A0C-91D8-FD6724AAAE64}"/>
              </a:ext>
            </a:extLst>
          </p:cNvPr>
          <p:cNvSpPr txBox="1"/>
          <p:nvPr/>
        </p:nvSpPr>
        <p:spPr>
          <a:xfrm>
            <a:off x="384020" y="722014"/>
            <a:ext cx="610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십간십이지표에서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규칙을 찾아봅시다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2DC9658F-3859-43E3-82BD-2F907B5BD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57" y="794663"/>
            <a:ext cx="235563" cy="256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EE5B214-C086-4124-A259-F2A30F69E06B}"/>
              </a:ext>
            </a:extLst>
          </p:cNvPr>
          <p:cNvSpPr/>
          <p:nvPr/>
        </p:nvSpPr>
        <p:spPr>
          <a:xfrm>
            <a:off x="212216" y="1980708"/>
            <a:ext cx="67687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갑자 을축 병인 정묘 무진 기사 경오 신미 임신 계유 갑술 을해 병자 정축 무인 기묘 경진 신사 임오 계미 갑신 을유 병술 정해 무자 기축 경인 신묘 임진 계사 갑오 을미 병신 정유 무술 기해 경자 신축 임인 계묘 갑진 을사 병오 정미 무신 기유 경술 신해 임자 계축 갑인 을묘 병진 정사 무오 기미 경신 신유 임술 계해 갑자 을축 병인 정묘 무진 기사 경오 신미 임신 계유 갑술 을해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79B3AEA9-7AF5-4819-8519-E9116C31B7AF}"/>
              </a:ext>
            </a:extLst>
          </p:cNvPr>
          <p:cNvGraphicFramePr>
            <a:graphicFrameLocks noGrp="1"/>
          </p:cNvGraphicFramePr>
          <p:nvPr/>
        </p:nvGraphicFramePr>
        <p:xfrm>
          <a:off x="261400" y="1996391"/>
          <a:ext cx="6452304" cy="167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692">
                  <a:extLst>
                    <a:ext uri="{9D8B030D-6E8A-4147-A177-3AD203B41FA5}">
                      <a16:colId xmlns:a16="http://schemas.microsoft.com/office/drawing/2014/main" val="286789602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24687276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1131436792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2289993483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1146689958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2108398797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2695002370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1401676229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2427238594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4232401614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3289171574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500833256"/>
                    </a:ext>
                  </a:extLst>
                </a:gridCol>
              </a:tblGrid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737860"/>
                  </a:ext>
                </a:extLst>
              </a:tr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827558"/>
                  </a:ext>
                </a:extLst>
              </a:tr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960654"/>
                  </a:ext>
                </a:extLst>
              </a:tr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14855"/>
                  </a:ext>
                </a:extLst>
              </a:tr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859421"/>
                  </a:ext>
                </a:extLst>
              </a:tr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67366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AA3023AF-307B-4945-9377-FE5042F74306}"/>
              </a:ext>
            </a:extLst>
          </p:cNvPr>
          <p:cNvGrpSpPr/>
          <p:nvPr/>
        </p:nvGrpSpPr>
        <p:grpSpPr>
          <a:xfrm>
            <a:off x="59308" y="1379378"/>
            <a:ext cx="6997242" cy="371374"/>
            <a:chOff x="148457" y="1250956"/>
            <a:chExt cx="6997242" cy="371374"/>
          </a:xfrm>
        </p:grpSpPr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id="{746ECCFA-FD6E-40D0-A565-564CEDE95EF4}"/>
                </a:ext>
              </a:extLst>
            </p:cNvPr>
            <p:cNvSpPr txBox="1"/>
            <p:nvPr/>
          </p:nvSpPr>
          <p:spPr>
            <a:xfrm>
              <a:off x="376947" y="1250956"/>
              <a:ext cx="6768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친구와 함께 </a:t>
              </a:r>
              <a:r>
                <a:rPr lang="ko-KR" altLang="en-US" sz="1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십간십이지표에서</a:t>
              </a:r>
              <a:r>
                <a: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찾은 규칙을 설명해 보세요</a:t>
              </a:r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BD998B47-2D6E-4BE4-9EE4-6B0A8683C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8457" y="1293713"/>
              <a:ext cx="314012" cy="328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D3E8EC-FFFD-4CC9-82A6-11F9DBE9B079}"/>
              </a:ext>
            </a:extLst>
          </p:cNvPr>
          <p:cNvSpPr/>
          <p:nvPr/>
        </p:nvSpPr>
        <p:spPr>
          <a:xfrm>
            <a:off x="5035629" y="1077268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9B3F7E-3ACC-4389-B54D-5DFC0B14B694}"/>
              </a:ext>
            </a:extLst>
          </p:cNvPr>
          <p:cNvSpPr/>
          <p:nvPr/>
        </p:nvSpPr>
        <p:spPr>
          <a:xfrm>
            <a:off x="4385069" y="1077269"/>
            <a:ext cx="630741" cy="256556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5FFA75-1E3F-4FE1-B7AD-902E914BF87E}"/>
              </a:ext>
            </a:extLst>
          </p:cNvPr>
          <p:cNvSpPr/>
          <p:nvPr/>
        </p:nvSpPr>
        <p:spPr>
          <a:xfrm>
            <a:off x="5688767" y="1078789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AF5CEB-4E26-4102-AC8F-847F312C0750}"/>
              </a:ext>
            </a:extLst>
          </p:cNvPr>
          <p:cNvSpPr/>
          <p:nvPr/>
        </p:nvSpPr>
        <p:spPr>
          <a:xfrm>
            <a:off x="6339327" y="1078789"/>
            <a:ext cx="630741" cy="255591"/>
          </a:xfrm>
          <a:prstGeom prst="rect">
            <a:avLst/>
          </a:prstGeom>
          <a:solidFill>
            <a:srgbClr val="AE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5940CC8-305D-441E-8FF2-CEAA9D75F1B4}"/>
              </a:ext>
            </a:extLst>
          </p:cNvPr>
          <p:cNvSpPr/>
          <p:nvPr/>
        </p:nvSpPr>
        <p:spPr>
          <a:xfrm>
            <a:off x="3731556" y="1077269"/>
            <a:ext cx="630741" cy="256556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8477F86-4486-437D-BF13-804AB855BE77}"/>
              </a:ext>
            </a:extLst>
          </p:cNvPr>
          <p:cNvGrpSpPr/>
          <p:nvPr/>
        </p:nvGrpSpPr>
        <p:grpSpPr>
          <a:xfrm>
            <a:off x="782216" y="3859955"/>
            <a:ext cx="5734000" cy="509403"/>
            <a:chOff x="617592" y="3859955"/>
            <a:chExt cx="5734000" cy="50940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30D328B-FA7D-4246-BBAA-53958EE107B6}"/>
                </a:ext>
              </a:extLst>
            </p:cNvPr>
            <p:cNvSpPr/>
            <p:nvPr/>
          </p:nvSpPr>
          <p:spPr bwMode="auto">
            <a:xfrm>
              <a:off x="617592" y="3965365"/>
              <a:ext cx="5610592" cy="3833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50000"/>
                </a:spcBef>
              </a:pPr>
              <a:endParaRPr lang="ko-KR" altLang="en-US" sz="1900" b="1" dirty="0">
                <a:solidFill>
                  <a:srgbClr val="04A1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id="{790CDFE7-50F6-4523-99B9-C3A057743C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3869" y="3859955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12AF218C-1F5C-4B0A-8AAA-06EF8206C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88" y="4034298"/>
              <a:ext cx="286008" cy="229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42B62C3-367A-4E3C-BA8D-1C94D6DAE29C}"/>
                </a:ext>
              </a:extLst>
            </p:cNvPr>
            <p:cNvSpPr/>
            <p:nvPr/>
          </p:nvSpPr>
          <p:spPr>
            <a:xfrm>
              <a:off x="1295400" y="3984637"/>
              <a:ext cx="5056192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sz="19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있는 십간은 간</a:t>
              </a:r>
              <a:r>
                <a:rPr lang="en-US" altLang="ko-KR" sz="19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9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干</a:t>
              </a:r>
              <a:r>
                <a:rPr lang="en-US" altLang="ko-KR" sz="19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9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차이가 </a:t>
              </a:r>
              <a:r>
                <a:rPr lang="en-US" altLang="ko-KR" sz="19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9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씩 납니다</a:t>
              </a:r>
              <a:r>
                <a:rPr lang="en-US" altLang="ko-KR" sz="19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endParaRPr lang="ko-KR" altLang="en-US" sz="1900" b="1" dirty="0">
                <a:solidFill>
                  <a:srgbClr val="04A1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2" name="Picture 15">
            <a:extLst>
              <a:ext uri="{FF2B5EF4-FFF2-40B4-BE49-F238E27FC236}">
                <a16:creationId xmlns:a16="http://schemas.microsoft.com/office/drawing/2014/main" id="{DAB983A8-7A21-4723-91C8-6B233280D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274" y="5553220"/>
            <a:ext cx="190293" cy="1861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3">
            <a:extLst>
              <a:ext uri="{FF2B5EF4-FFF2-40B4-BE49-F238E27FC236}">
                <a16:creationId xmlns:a16="http://schemas.microsoft.com/office/drawing/2014/main" id="{7F53BE60-EF83-4FC3-8A16-E1FD5A157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43" y="5582178"/>
            <a:ext cx="347491" cy="1323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2">
            <a:extLst>
              <a:ext uri="{FF2B5EF4-FFF2-40B4-BE49-F238E27FC236}">
                <a16:creationId xmlns:a16="http://schemas.microsoft.com/office/drawing/2014/main" id="{848E3D73-CE32-4A8C-B56C-1F6D6F897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514" y="5585074"/>
            <a:ext cx="339218" cy="12824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3">
            <a:extLst>
              <a:ext uri="{FF2B5EF4-FFF2-40B4-BE49-F238E27FC236}">
                <a16:creationId xmlns:a16="http://schemas.microsoft.com/office/drawing/2014/main" id="{F6199123-687E-473E-B0E0-B83060C7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68" y="5582178"/>
            <a:ext cx="347491" cy="1323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13">
            <a:extLst>
              <a:ext uri="{FF2B5EF4-FFF2-40B4-BE49-F238E27FC236}">
                <a16:creationId xmlns:a16="http://schemas.microsoft.com/office/drawing/2014/main" id="{34B91D5A-65ED-482E-9108-925B803D3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610" y="5582178"/>
            <a:ext cx="347491" cy="1323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F12DC64-D1F8-4761-AC28-F208A2C7147C}"/>
              </a:ext>
            </a:extLst>
          </p:cNvPr>
          <p:cNvCxnSpPr>
            <a:cxnSpLocks/>
          </p:cNvCxnSpPr>
          <p:nvPr/>
        </p:nvCxnSpPr>
        <p:spPr bwMode="auto">
          <a:xfrm flipV="1">
            <a:off x="1225850" y="4027157"/>
            <a:ext cx="244984" cy="244984"/>
          </a:xfrm>
          <a:prstGeom prst="straightConnector1">
            <a:avLst/>
          </a:prstGeom>
          <a:noFill/>
          <a:ln w="38100" cap="flat" cmpd="sng" algn="ctr">
            <a:solidFill>
              <a:srgbClr val="04A1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05AFD14-007F-41A9-A553-A246983C3885}"/>
              </a:ext>
            </a:extLst>
          </p:cNvPr>
          <p:cNvCxnSpPr>
            <a:cxnSpLocks/>
          </p:cNvCxnSpPr>
          <p:nvPr/>
        </p:nvCxnSpPr>
        <p:spPr bwMode="auto">
          <a:xfrm flipV="1">
            <a:off x="537104" y="2167480"/>
            <a:ext cx="876384" cy="535823"/>
          </a:xfrm>
          <a:prstGeom prst="straightConnector1">
            <a:avLst/>
          </a:prstGeom>
          <a:noFill/>
          <a:ln w="38100" cap="flat" cmpd="sng" algn="ctr">
            <a:solidFill>
              <a:srgbClr val="04A1FF">
                <a:alpha val="8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C8F2519-2D3C-416B-B0F7-6F02BF8079F0}"/>
              </a:ext>
            </a:extLst>
          </p:cNvPr>
          <p:cNvCxnSpPr>
            <a:cxnSpLocks/>
          </p:cNvCxnSpPr>
          <p:nvPr/>
        </p:nvCxnSpPr>
        <p:spPr bwMode="auto">
          <a:xfrm flipV="1">
            <a:off x="537104" y="2137776"/>
            <a:ext cx="1370949" cy="838202"/>
          </a:xfrm>
          <a:prstGeom prst="straightConnector1">
            <a:avLst/>
          </a:prstGeom>
          <a:noFill/>
          <a:ln w="38100" cap="flat" cmpd="sng" algn="ctr">
            <a:solidFill>
              <a:srgbClr val="04A1FF">
                <a:alpha val="8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C656D0B-B18E-457B-850B-A87C65F18B2E}"/>
              </a:ext>
            </a:extLst>
          </p:cNvPr>
          <p:cNvCxnSpPr>
            <a:cxnSpLocks/>
          </p:cNvCxnSpPr>
          <p:nvPr/>
        </p:nvCxnSpPr>
        <p:spPr bwMode="auto">
          <a:xfrm flipV="1">
            <a:off x="537104" y="2090922"/>
            <a:ext cx="1962395" cy="1199814"/>
          </a:xfrm>
          <a:prstGeom prst="straightConnector1">
            <a:avLst/>
          </a:prstGeom>
          <a:noFill/>
          <a:ln w="38100" cap="flat" cmpd="sng" algn="ctr">
            <a:solidFill>
              <a:srgbClr val="04A1FF">
                <a:alpha val="8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DB2FC9F-2C43-478B-B631-70A320465635}"/>
              </a:ext>
            </a:extLst>
          </p:cNvPr>
          <p:cNvCxnSpPr>
            <a:cxnSpLocks/>
          </p:cNvCxnSpPr>
          <p:nvPr/>
        </p:nvCxnSpPr>
        <p:spPr bwMode="auto">
          <a:xfrm flipV="1">
            <a:off x="586288" y="2141675"/>
            <a:ext cx="2415339" cy="1476745"/>
          </a:xfrm>
          <a:prstGeom prst="straightConnector1">
            <a:avLst/>
          </a:prstGeom>
          <a:noFill/>
          <a:ln w="38100" cap="flat" cmpd="sng" algn="ctr">
            <a:solidFill>
              <a:srgbClr val="04A1FF">
                <a:alpha val="8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1802A96-DD83-4C4B-A49C-6C679D0F368D}"/>
              </a:ext>
            </a:extLst>
          </p:cNvPr>
          <p:cNvCxnSpPr>
            <a:cxnSpLocks/>
          </p:cNvCxnSpPr>
          <p:nvPr/>
        </p:nvCxnSpPr>
        <p:spPr bwMode="auto">
          <a:xfrm flipV="1">
            <a:off x="537104" y="2199233"/>
            <a:ext cx="326496" cy="199621"/>
          </a:xfrm>
          <a:prstGeom prst="straightConnector1">
            <a:avLst/>
          </a:prstGeom>
          <a:noFill/>
          <a:ln w="38100" cap="flat" cmpd="sng" algn="ctr">
            <a:solidFill>
              <a:srgbClr val="04A1FF">
                <a:alpha val="8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B06D50F2-3A94-4DBC-9753-BE239D33DFC0}"/>
              </a:ext>
            </a:extLst>
          </p:cNvPr>
          <p:cNvSpPr/>
          <p:nvPr/>
        </p:nvSpPr>
        <p:spPr>
          <a:xfrm>
            <a:off x="643083" y="392475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15">
            <a:extLst>
              <a:ext uri="{FF2B5EF4-FFF2-40B4-BE49-F238E27FC236}">
                <a16:creationId xmlns:a16="http://schemas.microsoft.com/office/drawing/2014/main" id="{21FA5B8C-23D8-4BAF-92C6-C5A82FA44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7424" y="5553365"/>
            <a:ext cx="204576" cy="2001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752" y="5392370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id="{B06D50F2-3A94-4DBC-9753-BE239D33DFC0}"/>
              </a:ext>
            </a:extLst>
          </p:cNvPr>
          <p:cNvSpPr/>
          <p:nvPr/>
        </p:nvSpPr>
        <p:spPr>
          <a:xfrm>
            <a:off x="5783550" y="52950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06D50F2-3A94-4DBC-9753-BE239D33DFC0}"/>
              </a:ext>
            </a:extLst>
          </p:cNvPr>
          <p:cNvSpPr/>
          <p:nvPr/>
        </p:nvSpPr>
        <p:spPr>
          <a:xfrm>
            <a:off x="155036" y="21104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826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A7C66FD-C56A-42BA-9F19-DEF2315AD74B}"/>
              </a:ext>
            </a:extLst>
          </p:cNvPr>
          <p:cNvSpPr/>
          <p:nvPr/>
        </p:nvSpPr>
        <p:spPr bwMode="auto">
          <a:xfrm>
            <a:off x="269383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BBCF2B0-349E-4C44-B4D9-834054DAF4C5}"/>
              </a:ext>
            </a:extLst>
          </p:cNvPr>
          <p:cNvSpPr/>
          <p:nvPr/>
        </p:nvSpPr>
        <p:spPr bwMode="auto">
          <a:xfrm>
            <a:off x="807886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77D2149-097E-4DA7-B592-7501A3F653BC}"/>
              </a:ext>
            </a:extLst>
          </p:cNvPr>
          <p:cNvSpPr/>
          <p:nvPr/>
        </p:nvSpPr>
        <p:spPr bwMode="auto">
          <a:xfrm>
            <a:off x="1345705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DD59D77-5C07-4DBF-869F-18512DCB8CF0}"/>
              </a:ext>
            </a:extLst>
          </p:cNvPr>
          <p:cNvSpPr/>
          <p:nvPr/>
        </p:nvSpPr>
        <p:spPr bwMode="auto">
          <a:xfrm>
            <a:off x="1883524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175EF10-4FC7-4B47-8C62-B1D45BD44E22}"/>
              </a:ext>
            </a:extLst>
          </p:cNvPr>
          <p:cNvSpPr/>
          <p:nvPr/>
        </p:nvSpPr>
        <p:spPr bwMode="auto">
          <a:xfrm>
            <a:off x="2420771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BDB500B-AF61-4C8B-BC8E-DD762D153306}"/>
              </a:ext>
            </a:extLst>
          </p:cNvPr>
          <p:cNvSpPr/>
          <p:nvPr/>
        </p:nvSpPr>
        <p:spPr bwMode="auto">
          <a:xfrm>
            <a:off x="2960275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DA16B22-597D-4027-8C19-A3BE61D654F6}"/>
              </a:ext>
            </a:extLst>
          </p:cNvPr>
          <p:cNvSpPr/>
          <p:nvPr/>
        </p:nvSpPr>
        <p:spPr bwMode="auto">
          <a:xfrm>
            <a:off x="3496881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5459FC3-A0E1-41D2-B290-02A242D9774A}"/>
              </a:ext>
            </a:extLst>
          </p:cNvPr>
          <p:cNvSpPr/>
          <p:nvPr/>
        </p:nvSpPr>
        <p:spPr bwMode="auto">
          <a:xfrm>
            <a:off x="4029182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B68FEA5-689C-48B7-A65A-CFAF68F90749}"/>
              </a:ext>
            </a:extLst>
          </p:cNvPr>
          <p:cNvSpPr/>
          <p:nvPr/>
        </p:nvSpPr>
        <p:spPr bwMode="auto">
          <a:xfrm>
            <a:off x="4568943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E39A278-6484-4439-B2C8-DDF603D4E1AB}"/>
              </a:ext>
            </a:extLst>
          </p:cNvPr>
          <p:cNvSpPr/>
          <p:nvPr/>
        </p:nvSpPr>
        <p:spPr bwMode="auto">
          <a:xfrm>
            <a:off x="5109651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9ECD78D-5492-415F-9FB9-EE822D2EB4C0}"/>
              </a:ext>
            </a:extLst>
          </p:cNvPr>
          <p:cNvSpPr/>
          <p:nvPr/>
        </p:nvSpPr>
        <p:spPr bwMode="auto">
          <a:xfrm>
            <a:off x="5642712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24159DC-D651-4B53-9F86-12451120A16C}"/>
              </a:ext>
            </a:extLst>
          </p:cNvPr>
          <p:cNvSpPr/>
          <p:nvPr/>
        </p:nvSpPr>
        <p:spPr bwMode="auto">
          <a:xfrm>
            <a:off x="6180006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23520"/>
              </p:ext>
            </p:extLst>
          </p:nvPr>
        </p:nvGraphicFramePr>
        <p:xfrm>
          <a:off x="6984268" y="692696"/>
          <a:ext cx="2086863" cy="36038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예 약물 사용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</a:b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처음부터 나타나지 않음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</a:b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 칸 클릭 시 나타남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답 칸 클릭하면 답 나타남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 확인 버튼은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 가리기로 </a:t>
                      </a:r>
                      <a:r>
                        <a:rPr lang="ko-KR" altLang="en-US" sz="1000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토글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됨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색칠 칸과 건너뛰는 부분은 처음에는 나타나지 않음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b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</a:b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칸 클릭 시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28E89619-C131-49C3-A2F3-2ADD6465B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E5077692-0FE9-4767-9CCC-4332697DB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약수와 배수</a:t>
            </a:r>
          </a:p>
        </p:txBody>
      </p:sp>
      <p:sp>
        <p:nvSpPr>
          <p:cNvPr id="27" name="직사각형 21">
            <a:extLst>
              <a:ext uri="{FF2B5EF4-FFF2-40B4-BE49-F238E27FC236}">
                <a16:creationId xmlns:a16="http://schemas.microsoft.com/office/drawing/2014/main" id="{CA1BFFE2-3DAF-46B1-9E5F-2FCD59AFF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suh_0501_02_0010_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3B5438F6-1FD5-4B86-9246-479526F4F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900" dirty="0" err="1">
                <a:latin typeface="맑은 고딕" pitchFamily="50" charset="-127"/>
                <a:ea typeface="맑은 고딕" pitchFamily="50" charset="-127"/>
              </a:rPr>
              <a:t>십간십이지를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 알아볼까요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7F033-BF41-44E7-9CCD-66EB918459A5}"/>
              </a:ext>
            </a:extLst>
          </p:cNvPr>
          <p:cNvSpPr/>
          <p:nvPr/>
        </p:nvSpPr>
        <p:spPr>
          <a:xfrm>
            <a:off x="59308" y="692696"/>
            <a:ext cx="6918956" cy="6401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48D271AC-77E7-4A0C-91D8-FD6724AAAE64}"/>
              </a:ext>
            </a:extLst>
          </p:cNvPr>
          <p:cNvSpPr txBox="1"/>
          <p:nvPr/>
        </p:nvSpPr>
        <p:spPr>
          <a:xfrm>
            <a:off x="384020" y="722014"/>
            <a:ext cx="610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십간십이지표에서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규칙을 찾아봅시다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2DC9658F-3859-43E3-82BD-2F907B5BD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57" y="794663"/>
            <a:ext cx="235563" cy="256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EE5B214-C086-4124-A259-F2A30F69E06B}"/>
              </a:ext>
            </a:extLst>
          </p:cNvPr>
          <p:cNvSpPr/>
          <p:nvPr/>
        </p:nvSpPr>
        <p:spPr>
          <a:xfrm>
            <a:off x="212216" y="1980708"/>
            <a:ext cx="67687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갑자 을축 병인 정묘 무진 기사 경오 신미 임신 계유 갑술 을해 병자 정축 무인 기묘 경진 신사 임오 계미 갑신 을유 병술 정해 무자 기축 경인 신묘 임진 계사 갑오 을미 병신 정유 무술 기해 경자 신축 임인 계묘 갑진 을사 병오 정미 무신 기유 경술 신해 임자 계축 갑인 을묘 병진 정사 무오 기미 경신 신유 임술 계해 갑자 을축 병인 정묘 무진 기사 경오 신미 임신 계유 갑술 을해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79B3AEA9-7AF5-4819-8519-E9116C31B7AF}"/>
              </a:ext>
            </a:extLst>
          </p:cNvPr>
          <p:cNvGraphicFramePr>
            <a:graphicFrameLocks noGrp="1"/>
          </p:cNvGraphicFramePr>
          <p:nvPr/>
        </p:nvGraphicFramePr>
        <p:xfrm>
          <a:off x="261400" y="1996391"/>
          <a:ext cx="6452304" cy="167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692">
                  <a:extLst>
                    <a:ext uri="{9D8B030D-6E8A-4147-A177-3AD203B41FA5}">
                      <a16:colId xmlns:a16="http://schemas.microsoft.com/office/drawing/2014/main" val="286789602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24687276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1131436792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2289993483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1146689958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2108398797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2695002370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1401676229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2427238594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4232401614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3289171574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500833256"/>
                    </a:ext>
                  </a:extLst>
                </a:gridCol>
              </a:tblGrid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737860"/>
                  </a:ext>
                </a:extLst>
              </a:tr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827558"/>
                  </a:ext>
                </a:extLst>
              </a:tr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960654"/>
                  </a:ext>
                </a:extLst>
              </a:tr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14855"/>
                  </a:ext>
                </a:extLst>
              </a:tr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859421"/>
                  </a:ext>
                </a:extLst>
              </a:tr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67366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AA3023AF-307B-4945-9377-FE5042F74306}"/>
              </a:ext>
            </a:extLst>
          </p:cNvPr>
          <p:cNvGrpSpPr/>
          <p:nvPr/>
        </p:nvGrpSpPr>
        <p:grpSpPr>
          <a:xfrm>
            <a:off x="59308" y="1379378"/>
            <a:ext cx="6997242" cy="371374"/>
            <a:chOff x="148457" y="1250956"/>
            <a:chExt cx="6997242" cy="371374"/>
          </a:xfrm>
        </p:grpSpPr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id="{746ECCFA-FD6E-40D0-A565-564CEDE95EF4}"/>
                </a:ext>
              </a:extLst>
            </p:cNvPr>
            <p:cNvSpPr txBox="1"/>
            <p:nvPr/>
          </p:nvSpPr>
          <p:spPr>
            <a:xfrm>
              <a:off x="376947" y="1250956"/>
              <a:ext cx="6768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친구와 함께 </a:t>
              </a:r>
              <a:r>
                <a:rPr lang="ko-KR" altLang="en-US" sz="1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십간십이지표에서</a:t>
              </a:r>
              <a:r>
                <a: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찾은 규칙을 설명해 보세요</a:t>
              </a:r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BD998B47-2D6E-4BE4-9EE4-6B0A8683C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8457" y="1293713"/>
              <a:ext cx="314012" cy="328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D3E8EC-FFFD-4CC9-82A6-11F9DBE9B079}"/>
              </a:ext>
            </a:extLst>
          </p:cNvPr>
          <p:cNvSpPr/>
          <p:nvPr/>
        </p:nvSpPr>
        <p:spPr>
          <a:xfrm>
            <a:off x="5035629" y="1077268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9B3F7E-3ACC-4389-B54D-5DFC0B14B694}"/>
              </a:ext>
            </a:extLst>
          </p:cNvPr>
          <p:cNvSpPr/>
          <p:nvPr/>
        </p:nvSpPr>
        <p:spPr>
          <a:xfrm>
            <a:off x="4385069" y="1077269"/>
            <a:ext cx="630741" cy="256556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5FFA75-1E3F-4FE1-B7AD-902E914BF87E}"/>
              </a:ext>
            </a:extLst>
          </p:cNvPr>
          <p:cNvSpPr/>
          <p:nvPr/>
        </p:nvSpPr>
        <p:spPr>
          <a:xfrm>
            <a:off x="5688767" y="1078789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AF5CEB-4E26-4102-AC8F-847F312C0750}"/>
              </a:ext>
            </a:extLst>
          </p:cNvPr>
          <p:cNvSpPr/>
          <p:nvPr/>
        </p:nvSpPr>
        <p:spPr>
          <a:xfrm>
            <a:off x="6339327" y="1078789"/>
            <a:ext cx="630741" cy="255591"/>
          </a:xfrm>
          <a:prstGeom prst="rect">
            <a:avLst/>
          </a:prstGeom>
          <a:solidFill>
            <a:srgbClr val="AE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5940CC8-305D-441E-8FF2-CEAA9D75F1B4}"/>
              </a:ext>
            </a:extLst>
          </p:cNvPr>
          <p:cNvSpPr/>
          <p:nvPr/>
        </p:nvSpPr>
        <p:spPr>
          <a:xfrm>
            <a:off x="3731556" y="1077269"/>
            <a:ext cx="630741" cy="256556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8477F86-4486-437D-BF13-804AB855BE77}"/>
              </a:ext>
            </a:extLst>
          </p:cNvPr>
          <p:cNvGrpSpPr/>
          <p:nvPr/>
        </p:nvGrpSpPr>
        <p:grpSpPr>
          <a:xfrm>
            <a:off x="1288421" y="3825044"/>
            <a:ext cx="4687735" cy="495489"/>
            <a:chOff x="617592" y="3853210"/>
            <a:chExt cx="4687735" cy="49548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30D328B-FA7D-4246-BBAA-53958EE107B6}"/>
                </a:ext>
              </a:extLst>
            </p:cNvPr>
            <p:cNvSpPr/>
            <p:nvPr/>
          </p:nvSpPr>
          <p:spPr bwMode="auto">
            <a:xfrm>
              <a:off x="617592" y="3965365"/>
              <a:ext cx="4575252" cy="3833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50000"/>
                </a:spcBef>
              </a:pPr>
              <a:endParaRPr lang="ko-KR" altLang="en-US" sz="1900" b="1" dirty="0">
                <a:solidFill>
                  <a:srgbClr val="04A1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id="{790CDFE7-50F6-4523-99B9-C3A057743C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7604" y="3853210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12AF218C-1F5C-4B0A-8AAA-06EF8206C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88" y="4034298"/>
              <a:ext cx="286008" cy="229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42B62C3-367A-4E3C-BA8D-1C94D6DAE29C}"/>
                </a:ext>
              </a:extLst>
            </p:cNvPr>
            <p:cNvSpPr/>
            <p:nvPr/>
          </p:nvSpPr>
          <p:spPr>
            <a:xfrm>
              <a:off x="939671" y="3984637"/>
              <a:ext cx="41633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십간의 세로는 간</a:t>
              </a:r>
              <a:r>
                <a:rPr lang="en-US" altLang="ko-KR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干</a:t>
              </a:r>
              <a:r>
                <a:rPr lang="en-US" altLang="ko-KR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차이가 </a:t>
              </a:r>
              <a:r>
                <a:rPr lang="en-US" altLang="ko-KR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씩 납니다</a:t>
              </a:r>
              <a:r>
                <a:rPr lang="en-US" altLang="ko-KR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b="1" dirty="0">
                <a:solidFill>
                  <a:srgbClr val="04A1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73" name="Picture 15">
            <a:extLst>
              <a:ext uri="{FF2B5EF4-FFF2-40B4-BE49-F238E27FC236}">
                <a16:creationId xmlns:a16="http://schemas.microsoft.com/office/drawing/2014/main" id="{D0046981-8016-4955-97E8-6288BEA04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274" y="5553220"/>
            <a:ext cx="190293" cy="1861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3">
            <a:extLst>
              <a:ext uri="{FF2B5EF4-FFF2-40B4-BE49-F238E27FC236}">
                <a16:creationId xmlns:a16="http://schemas.microsoft.com/office/drawing/2014/main" id="{219E320B-63E5-4E8C-ABFE-AF0E4ADD1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610" y="5582178"/>
            <a:ext cx="347491" cy="1323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13">
            <a:extLst>
              <a:ext uri="{FF2B5EF4-FFF2-40B4-BE49-F238E27FC236}">
                <a16:creationId xmlns:a16="http://schemas.microsoft.com/office/drawing/2014/main" id="{CECE784D-3B6D-4EAF-8058-AD464369B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514" y="5585074"/>
            <a:ext cx="339218" cy="1292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12">
            <a:extLst>
              <a:ext uri="{FF2B5EF4-FFF2-40B4-BE49-F238E27FC236}">
                <a16:creationId xmlns:a16="http://schemas.microsoft.com/office/drawing/2014/main" id="{0E7E4CE0-73AF-424E-BC8D-ECB730E73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68" y="5582178"/>
            <a:ext cx="347491" cy="131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13">
            <a:extLst>
              <a:ext uri="{FF2B5EF4-FFF2-40B4-BE49-F238E27FC236}">
                <a16:creationId xmlns:a16="http://schemas.microsoft.com/office/drawing/2014/main" id="{EEAEE593-DEF1-455D-BF7D-92E5A4FAE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43" y="5582178"/>
            <a:ext cx="347491" cy="1323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2B07C2D9-629B-429A-AE2E-3C5DB1AC81DA}"/>
              </a:ext>
            </a:extLst>
          </p:cNvPr>
          <p:cNvSpPr/>
          <p:nvPr/>
        </p:nvSpPr>
        <p:spPr>
          <a:xfrm>
            <a:off x="6485885" y="2037055"/>
            <a:ext cx="471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800" b="1" spc="-3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800" b="1" spc="-3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800" b="1" spc="-3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F51C913-34AE-46A1-A2D9-127303EEF69F}"/>
              </a:ext>
            </a:extLst>
          </p:cNvPr>
          <p:cNvSpPr/>
          <p:nvPr/>
        </p:nvSpPr>
        <p:spPr>
          <a:xfrm>
            <a:off x="6485885" y="2366904"/>
            <a:ext cx="471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800" b="1" spc="-3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800" b="1" spc="-3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800" b="1" spc="-3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B6D7686-95C6-4B8C-B377-EB7045ACBB6D}"/>
              </a:ext>
            </a:extLst>
          </p:cNvPr>
          <p:cNvSpPr/>
          <p:nvPr/>
        </p:nvSpPr>
        <p:spPr>
          <a:xfrm>
            <a:off x="6485885" y="2648873"/>
            <a:ext cx="471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800" b="1" spc="-3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800" b="1" spc="-3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800" b="1" spc="-3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DB6442C-7F54-49DE-AC06-D090ED996839}"/>
              </a:ext>
            </a:extLst>
          </p:cNvPr>
          <p:cNvSpPr/>
          <p:nvPr/>
        </p:nvSpPr>
        <p:spPr>
          <a:xfrm>
            <a:off x="6485885" y="2950796"/>
            <a:ext cx="471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800" b="1" spc="-3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800" b="1" spc="-3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800" b="1" spc="-3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A58FADD-1A03-4EC7-832C-983C42362C06}"/>
              </a:ext>
            </a:extLst>
          </p:cNvPr>
          <p:cNvSpPr/>
          <p:nvPr/>
        </p:nvSpPr>
        <p:spPr>
          <a:xfrm>
            <a:off x="6485885" y="3265286"/>
            <a:ext cx="471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800" b="1" spc="-3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800" b="1" spc="-3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800" b="1" spc="-3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화살표: U자형 6">
            <a:extLst>
              <a:ext uri="{FF2B5EF4-FFF2-40B4-BE49-F238E27FC236}">
                <a16:creationId xmlns:a16="http://schemas.microsoft.com/office/drawing/2014/main" id="{E49F0F68-33B3-456A-A326-9E38B7B1AE08}"/>
              </a:ext>
            </a:extLst>
          </p:cNvPr>
          <p:cNvSpPr/>
          <p:nvPr/>
        </p:nvSpPr>
        <p:spPr bwMode="auto">
          <a:xfrm rot="5400000">
            <a:off x="6376136" y="2176889"/>
            <a:ext cx="309533" cy="149462"/>
          </a:xfrm>
          <a:prstGeom prst="uturnArrow">
            <a:avLst>
              <a:gd name="adj1" fmla="val 26489"/>
              <a:gd name="adj2" fmla="val 25000"/>
              <a:gd name="adj3" fmla="val 25000"/>
              <a:gd name="adj4" fmla="val 73325"/>
              <a:gd name="adj5" fmla="val 100000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9" name="화살표: U자형 58">
            <a:extLst>
              <a:ext uri="{FF2B5EF4-FFF2-40B4-BE49-F238E27FC236}">
                <a16:creationId xmlns:a16="http://schemas.microsoft.com/office/drawing/2014/main" id="{08A8B29E-7B04-4849-9EFD-25B7E3B349E2}"/>
              </a:ext>
            </a:extLst>
          </p:cNvPr>
          <p:cNvSpPr/>
          <p:nvPr/>
        </p:nvSpPr>
        <p:spPr bwMode="auto">
          <a:xfrm rot="5400000">
            <a:off x="6385585" y="2488874"/>
            <a:ext cx="290636" cy="149462"/>
          </a:xfrm>
          <a:prstGeom prst="uturnArrow">
            <a:avLst>
              <a:gd name="adj1" fmla="val 26489"/>
              <a:gd name="adj2" fmla="val 25000"/>
              <a:gd name="adj3" fmla="val 25000"/>
              <a:gd name="adj4" fmla="val 73325"/>
              <a:gd name="adj5" fmla="val 100000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0" name="화살표: U자형 59">
            <a:extLst>
              <a:ext uri="{FF2B5EF4-FFF2-40B4-BE49-F238E27FC236}">
                <a16:creationId xmlns:a16="http://schemas.microsoft.com/office/drawing/2014/main" id="{03A8E979-30AB-493C-A72A-EEE8FBF3E3F4}"/>
              </a:ext>
            </a:extLst>
          </p:cNvPr>
          <p:cNvSpPr/>
          <p:nvPr/>
        </p:nvSpPr>
        <p:spPr bwMode="auto">
          <a:xfrm rot="5400000">
            <a:off x="6385584" y="2781848"/>
            <a:ext cx="290638" cy="149462"/>
          </a:xfrm>
          <a:prstGeom prst="uturnArrow">
            <a:avLst>
              <a:gd name="adj1" fmla="val 26489"/>
              <a:gd name="adj2" fmla="val 25000"/>
              <a:gd name="adj3" fmla="val 25000"/>
              <a:gd name="adj4" fmla="val 73325"/>
              <a:gd name="adj5" fmla="val 100000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1" name="화살표: U자형 60">
            <a:extLst>
              <a:ext uri="{FF2B5EF4-FFF2-40B4-BE49-F238E27FC236}">
                <a16:creationId xmlns:a16="http://schemas.microsoft.com/office/drawing/2014/main" id="{46BA44EB-E0A2-4355-B413-51E00E53B382}"/>
              </a:ext>
            </a:extLst>
          </p:cNvPr>
          <p:cNvSpPr/>
          <p:nvPr/>
        </p:nvSpPr>
        <p:spPr bwMode="auto">
          <a:xfrm rot="5400000">
            <a:off x="6382284" y="3074975"/>
            <a:ext cx="290638" cy="149462"/>
          </a:xfrm>
          <a:prstGeom prst="uturnArrow">
            <a:avLst>
              <a:gd name="adj1" fmla="val 26489"/>
              <a:gd name="adj2" fmla="val 25000"/>
              <a:gd name="adj3" fmla="val 25000"/>
              <a:gd name="adj4" fmla="val 73325"/>
              <a:gd name="adj5" fmla="val 100000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2" name="화살표: U자형 61">
            <a:extLst>
              <a:ext uri="{FF2B5EF4-FFF2-40B4-BE49-F238E27FC236}">
                <a16:creationId xmlns:a16="http://schemas.microsoft.com/office/drawing/2014/main" id="{95D3BF8C-884E-45A1-8152-8D0199E9065C}"/>
              </a:ext>
            </a:extLst>
          </p:cNvPr>
          <p:cNvSpPr/>
          <p:nvPr/>
        </p:nvSpPr>
        <p:spPr bwMode="auto">
          <a:xfrm rot="5400000">
            <a:off x="6372836" y="3380042"/>
            <a:ext cx="309533" cy="149462"/>
          </a:xfrm>
          <a:prstGeom prst="uturnArrow">
            <a:avLst>
              <a:gd name="adj1" fmla="val 26489"/>
              <a:gd name="adj2" fmla="val 25000"/>
              <a:gd name="adj3" fmla="val 25000"/>
              <a:gd name="adj4" fmla="val 73325"/>
              <a:gd name="adj5" fmla="val 100000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06D50F2-3A94-4DBC-9753-BE239D33DFC0}"/>
              </a:ext>
            </a:extLst>
          </p:cNvPr>
          <p:cNvSpPr/>
          <p:nvPr/>
        </p:nvSpPr>
        <p:spPr>
          <a:xfrm>
            <a:off x="1219431" y="384693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15">
            <a:extLst>
              <a:ext uri="{FF2B5EF4-FFF2-40B4-BE49-F238E27FC236}">
                <a16:creationId xmlns:a16="http://schemas.microsoft.com/office/drawing/2014/main" id="{21FA5B8C-23D8-4BAF-92C6-C5A82FA44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67424" y="5553365"/>
            <a:ext cx="204576" cy="2001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752" y="5392370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타원 64">
            <a:extLst>
              <a:ext uri="{FF2B5EF4-FFF2-40B4-BE49-F238E27FC236}">
                <a16:creationId xmlns:a16="http://schemas.microsoft.com/office/drawing/2014/main" id="{B06D50F2-3A94-4DBC-9753-BE239D33DFC0}"/>
              </a:ext>
            </a:extLst>
          </p:cNvPr>
          <p:cNvSpPr/>
          <p:nvPr/>
        </p:nvSpPr>
        <p:spPr>
          <a:xfrm>
            <a:off x="5783550" y="52950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06D50F2-3A94-4DBC-9753-BE239D33DFC0}"/>
              </a:ext>
            </a:extLst>
          </p:cNvPr>
          <p:cNvSpPr/>
          <p:nvPr/>
        </p:nvSpPr>
        <p:spPr>
          <a:xfrm>
            <a:off x="105112" y="186625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06D50F2-3A94-4DBC-9753-BE239D33DFC0}"/>
              </a:ext>
            </a:extLst>
          </p:cNvPr>
          <p:cNvSpPr/>
          <p:nvPr/>
        </p:nvSpPr>
        <p:spPr>
          <a:xfrm>
            <a:off x="6728243" y="187777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728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2DE3CA59-F988-438C-B007-CBEA2AC9AE6F}"/>
              </a:ext>
            </a:extLst>
          </p:cNvPr>
          <p:cNvSpPr/>
          <p:nvPr/>
        </p:nvSpPr>
        <p:spPr bwMode="auto">
          <a:xfrm>
            <a:off x="527999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A557BDC-51C4-4E62-BB13-2DEA9323A70C}"/>
              </a:ext>
            </a:extLst>
          </p:cNvPr>
          <p:cNvSpPr/>
          <p:nvPr/>
        </p:nvSpPr>
        <p:spPr bwMode="auto">
          <a:xfrm>
            <a:off x="1066502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D8D00BA-DEDD-48AB-B20A-69425B39A2C9}"/>
              </a:ext>
            </a:extLst>
          </p:cNvPr>
          <p:cNvSpPr/>
          <p:nvPr/>
        </p:nvSpPr>
        <p:spPr bwMode="auto">
          <a:xfrm>
            <a:off x="1604321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DB7CE8-CC18-495F-A29F-1AB5E55657D2}"/>
              </a:ext>
            </a:extLst>
          </p:cNvPr>
          <p:cNvSpPr/>
          <p:nvPr/>
        </p:nvSpPr>
        <p:spPr bwMode="auto">
          <a:xfrm>
            <a:off x="2142140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39AB70E-73F8-4664-A43E-E80AB7A45D6B}"/>
              </a:ext>
            </a:extLst>
          </p:cNvPr>
          <p:cNvSpPr/>
          <p:nvPr/>
        </p:nvSpPr>
        <p:spPr bwMode="auto">
          <a:xfrm>
            <a:off x="2679387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968C3BD-74F1-4293-AB81-64812FB1CAA6}"/>
              </a:ext>
            </a:extLst>
          </p:cNvPr>
          <p:cNvSpPr/>
          <p:nvPr/>
        </p:nvSpPr>
        <p:spPr bwMode="auto">
          <a:xfrm>
            <a:off x="3218891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3F0BC3C-19FB-4173-97E2-A3B7B81E61CC}"/>
              </a:ext>
            </a:extLst>
          </p:cNvPr>
          <p:cNvSpPr/>
          <p:nvPr/>
        </p:nvSpPr>
        <p:spPr bwMode="auto">
          <a:xfrm>
            <a:off x="3755497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3286938-73FE-4D01-B1E7-70200BD4B4DC}"/>
              </a:ext>
            </a:extLst>
          </p:cNvPr>
          <p:cNvSpPr/>
          <p:nvPr/>
        </p:nvSpPr>
        <p:spPr bwMode="auto">
          <a:xfrm>
            <a:off x="4287798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BDF9A3D-A288-430A-B6E1-80B9C78504ED}"/>
              </a:ext>
            </a:extLst>
          </p:cNvPr>
          <p:cNvSpPr/>
          <p:nvPr/>
        </p:nvSpPr>
        <p:spPr bwMode="auto">
          <a:xfrm>
            <a:off x="4827559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270D77A-9FE3-40F9-B672-748AA7782101}"/>
              </a:ext>
            </a:extLst>
          </p:cNvPr>
          <p:cNvSpPr/>
          <p:nvPr/>
        </p:nvSpPr>
        <p:spPr bwMode="auto">
          <a:xfrm>
            <a:off x="5368267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E69652F-3976-4731-A7F3-E6CD7B1B150A}"/>
              </a:ext>
            </a:extLst>
          </p:cNvPr>
          <p:cNvSpPr/>
          <p:nvPr/>
        </p:nvSpPr>
        <p:spPr bwMode="auto">
          <a:xfrm>
            <a:off x="5901328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E57CFBD-9C95-4193-8AFF-7D3EC017BE9A}"/>
              </a:ext>
            </a:extLst>
          </p:cNvPr>
          <p:cNvSpPr/>
          <p:nvPr/>
        </p:nvSpPr>
        <p:spPr bwMode="auto">
          <a:xfrm>
            <a:off x="6438622" y="1996391"/>
            <a:ext cx="263702" cy="1672920"/>
          </a:xfrm>
          <a:prstGeom prst="rect">
            <a:avLst/>
          </a:prstGeom>
          <a:solidFill>
            <a:srgbClr val="04A1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624488"/>
              </p:ext>
            </p:extLst>
          </p:nvPr>
        </p:nvGraphicFramePr>
        <p:xfrm>
          <a:off x="6984268" y="692696"/>
          <a:ext cx="2086863" cy="3451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예 약물 사용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</a:b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처음부터 나타나지 않음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</a:b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 칸 클릭 시 나타남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답 칸 클릭하면 답 나타남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 확인 버튼은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 가리기로 </a:t>
                      </a:r>
                      <a:r>
                        <a:rPr lang="ko-KR" altLang="en-US" sz="1000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토글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됨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색칠 칸이 처음에는 나타나지 않음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정답 칸 클릭 시 나타남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28E89619-C131-49C3-A2F3-2ADD6465B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E5077692-0FE9-4767-9CCC-4332697DB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약수와 배수</a:t>
            </a:r>
          </a:p>
        </p:txBody>
      </p:sp>
      <p:sp>
        <p:nvSpPr>
          <p:cNvPr id="27" name="직사각형 21">
            <a:extLst>
              <a:ext uri="{FF2B5EF4-FFF2-40B4-BE49-F238E27FC236}">
                <a16:creationId xmlns:a16="http://schemas.microsoft.com/office/drawing/2014/main" id="{CA1BFFE2-3DAF-46B1-9E5F-2FCD59AFF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suh_0501_02_0010_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3B5438F6-1FD5-4B86-9246-479526F4F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900" dirty="0" err="1">
                <a:latin typeface="맑은 고딕" pitchFamily="50" charset="-127"/>
                <a:ea typeface="맑은 고딕" pitchFamily="50" charset="-127"/>
              </a:rPr>
              <a:t>십간십이지를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 알아볼까요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7F033-BF41-44E7-9CCD-66EB918459A5}"/>
              </a:ext>
            </a:extLst>
          </p:cNvPr>
          <p:cNvSpPr/>
          <p:nvPr/>
        </p:nvSpPr>
        <p:spPr>
          <a:xfrm>
            <a:off x="59308" y="692696"/>
            <a:ext cx="6918956" cy="6401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48D271AC-77E7-4A0C-91D8-FD6724AAAE64}"/>
              </a:ext>
            </a:extLst>
          </p:cNvPr>
          <p:cNvSpPr txBox="1"/>
          <p:nvPr/>
        </p:nvSpPr>
        <p:spPr>
          <a:xfrm>
            <a:off x="384020" y="722014"/>
            <a:ext cx="610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십간십이지표에서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규칙을 찾아봅시다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2DC9658F-3859-43E3-82BD-2F907B5BD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57" y="794663"/>
            <a:ext cx="235563" cy="256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EE5B214-C086-4124-A259-F2A30F69E06B}"/>
              </a:ext>
            </a:extLst>
          </p:cNvPr>
          <p:cNvSpPr/>
          <p:nvPr/>
        </p:nvSpPr>
        <p:spPr>
          <a:xfrm>
            <a:off x="212216" y="1980708"/>
            <a:ext cx="67687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갑자 을축 병인 정묘 무진 기사 경오 신미 임신 계유 갑술 을해 병자 정축 무인 기묘 경진 신사 임오 계미 갑신 을유 병술 정해 무자 기축 경인 신묘 임진 계사 갑오 을미 병신 정유 무술 기해 경자 신축 임인 계묘 갑진 을사 병오 정미 무신 기유 경술 신해 임자 계축 갑인 을묘 병진 정사 무오 기미 경신 신유 임술 계해 갑자 을축 병인 정묘 무진 기사 경오 신미 임신 계유 갑술 을해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79B3AEA9-7AF5-4819-8519-E9116C31B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0118"/>
              </p:ext>
            </p:extLst>
          </p:nvPr>
        </p:nvGraphicFramePr>
        <p:xfrm>
          <a:off x="261400" y="1996391"/>
          <a:ext cx="6452304" cy="167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692">
                  <a:extLst>
                    <a:ext uri="{9D8B030D-6E8A-4147-A177-3AD203B41FA5}">
                      <a16:colId xmlns:a16="http://schemas.microsoft.com/office/drawing/2014/main" val="286789602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24687276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1131436792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2289993483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1146689958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2108398797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2695002370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1401676229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2427238594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4232401614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3289171574"/>
                    </a:ext>
                  </a:extLst>
                </a:gridCol>
                <a:gridCol w="537692">
                  <a:extLst>
                    <a:ext uri="{9D8B030D-6E8A-4147-A177-3AD203B41FA5}">
                      <a16:colId xmlns:a16="http://schemas.microsoft.com/office/drawing/2014/main" val="500833256"/>
                    </a:ext>
                  </a:extLst>
                </a:gridCol>
              </a:tblGrid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737860"/>
                  </a:ext>
                </a:extLst>
              </a:tr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827558"/>
                  </a:ext>
                </a:extLst>
              </a:tr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960654"/>
                  </a:ext>
                </a:extLst>
              </a:tr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14855"/>
                  </a:ext>
                </a:extLst>
              </a:tr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859421"/>
                  </a:ext>
                </a:extLst>
              </a:tr>
              <a:tr h="27882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67366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AA3023AF-307B-4945-9377-FE5042F74306}"/>
              </a:ext>
            </a:extLst>
          </p:cNvPr>
          <p:cNvGrpSpPr/>
          <p:nvPr/>
        </p:nvGrpSpPr>
        <p:grpSpPr>
          <a:xfrm>
            <a:off x="59308" y="1379378"/>
            <a:ext cx="6997242" cy="371374"/>
            <a:chOff x="148457" y="1250956"/>
            <a:chExt cx="6997242" cy="371374"/>
          </a:xfrm>
        </p:grpSpPr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id="{746ECCFA-FD6E-40D0-A565-564CEDE95EF4}"/>
                </a:ext>
              </a:extLst>
            </p:cNvPr>
            <p:cNvSpPr txBox="1"/>
            <p:nvPr/>
          </p:nvSpPr>
          <p:spPr>
            <a:xfrm>
              <a:off x="376947" y="1250956"/>
              <a:ext cx="6768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친구와 함께 </a:t>
              </a:r>
              <a:r>
                <a:rPr lang="ko-KR" altLang="en-US" sz="1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십간십이지표에서</a:t>
              </a:r>
              <a:r>
                <a: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찾은 규칙을 설명해 보세요</a:t>
              </a:r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BD998B47-2D6E-4BE4-9EE4-6B0A8683C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8457" y="1293713"/>
              <a:ext cx="314012" cy="328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D3E8EC-FFFD-4CC9-82A6-11F9DBE9B079}"/>
              </a:ext>
            </a:extLst>
          </p:cNvPr>
          <p:cNvSpPr/>
          <p:nvPr/>
        </p:nvSpPr>
        <p:spPr>
          <a:xfrm>
            <a:off x="5035629" y="1077268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9B3F7E-3ACC-4389-B54D-5DFC0B14B694}"/>
              </a:ext>
            </a:extLst>
          </p:cNvPr>
          <p:cNvSpPr/>
          <p:nvPr/>
        </p:nvSpPr>
        <p:spPr>
          <a:xfrm>
            <a:off x="4385069" y="1077269"/>
            <a:ext cx="630741" cy="256556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5FFA75-1E3F-4FE1-B7AD-902E914BF87E}"/>
              </a:ext>
            </a:extLst>
          </p:cNvPr>
          <p:cNvSpPr/>
          <p:nvPr/>
        </p:nvSpPr>
        <p:spPr>
          <a:xfrm>
            <a:off x="5688767" y="1078789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AF5CEB-4E26-4102-AC8F-847F312C0750}"/>
              </a:ext>
            </a:extLst>
          </p:cNvPr>
          <p:cNvSpPr/>
          <p:nvPr/>
        </p:nvSpPr>
        <p:spPr>
          <a:xfrm>
            <a:off x="6339327" y="1078789"/>
            <a:ext cx="630741" cy="255591"/>
          </a:xfrm>
          <a:prstGeom prst="rect">
            <a:avLst/>
          </a:prstGeom>
          <a:solidFill>
            <a:srgbClr val="AE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5940CC8-305D-441E-8FF2-CEAA9D75F1B4}"/>
              </a:ext>
            </a:extLst>
          </p:cNvPr>
          <p:cNvSpPr/>
          <p:nvPr/>
        </p:nvSpPr>
        <p:spPr>
          <a:xfrm>
            <a:off x="3731556" y="1077269"/>
            <a:ext cx="630741" cy="256556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8477F86-4486-437D-BF13-804AB855BE77}"/>
              </a:ext>
            </a:extLst>
          </p:cNvPr>
          <p:cNvGrpSpPr/>
          <p:nvPr/>
        </p:nvGrpSpPr>
        <p:grpSpPr>
          <a:xfrm>
            <a:off x="1196504" y="3814558"/>
            <a:ext cx="4599632" cy="478538"/>
            <a:chOff x="617592" y="3870161"/>
            <a:chExt cx="4599632" cy="47853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30D328B-FA7D-4246-BBAA-53958EE107B6}"/>
                </a:ext>
              </a:extLst>
            </p:cNvPr>
            <p:cNvSpPr/>
            <p:nvPr/>
          </p:nvSpPr>
          <p:spPr bwMode="auto">
            <a:xfrm>
              <a:off x="617592" y="3965365"/>
              <a:ext cx="4470771" cy="3833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50000"/>
                </a:spcBef>
              </a:pPr>
              <a:endParaRPr lang="ko-KR" altLang="en-US" sz="1900" b="1" dirty="0">
                <a:solidFill>
                  <a:srgbClr val="04A1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id="{790CDFE7-50F6-4523-99B9-C3A057743C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9501" y="3870161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12AF218C-1F5C-4B0A-8AAA-06EF8206C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88" y="4034298"/>
              <a:ext cx="286008" cy="229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42B62C3-367A-4E3C-BA8D-1C94D6DAE29C}"/>
                </a:ext>
              </a:extLst>
            </p:cNvPr>
            <p:cNvSpPr/>
            <p:nvPr/>
          </p:nvSpPr>
          <p:spPr>
            <a:xfrm>
              <a:off x="939671" y="3984637"/>
              <a:ext cx="41793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십이지의 세로는 같은 지</a:t>
              </a:r>
              <a:r>
                <a:rPr lang="en-US" altLang="ko-KR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支</a:t>
              </a:r>
              <a:r>
                <a:rPr lang="en-US" altLang="ko-KR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반복됩니다</a:t>
              </a:r>
              <a:r>
                <a:rPr lang="en-US" altLang="ko-KR" sz="1600" b="1" dirty="0">
                  <a:solidFill>
                    <a:srgbClr val="04A1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b="1" dirty="0">
                <a:solidFill>
                  <a:srgbClr val="04A1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C5436E5-63F3-4881-8CFC-B9791685414E}"/>
              </a:ext>
            </a:extLst>
          </p:cNvPr>
          <p:cNvGrpSpPr/>
          <p:nvPr/>
        </p:nvGrpSpPr>
        <p:grpSpPr>
          <a:xfrm>
            <a:off x="2705274" y="5553220"/>
            <a:ext cx="1866726" cy="186156"/>
            <a:chOff x="-4343083" y="3236513"/>
            <a:chExt cx="4298143" cy="428625"/>
          </a:xfrm>
        </p:grpSpPr>
        <p:pic>
          <p:nvPicPr>
            <p:cNvPr id="66" name="Picture 15">
              <a:extLst>
                <a:ext uri="{FF2B5EF4-FFF2-40B4-BE49-F238E27FC236}">
                  <a16:creationId xmlns:a16="http://schemas.microsoft.com/office/drawing/2014/main" id="{3FA7E993-39E7-4198-941D-6023070967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43083" y="3236513"/>
              <a:ext cx="438150" cy="42862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16">
              <a:extLst>
                <a:ext uri="{FF2B5EF4-FFF2-40B4-BE49-F238E27FC236}">
                  <a16:creationId xmlns:a16="http://schemas.microsoft.com/office/drawing/2014/main" id="{57DACFD9-F639-4FC1-8FE4-651C55A1F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3565" y="3236513"/>
              <a:ext cx="428625" cy="42862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13">
              <a:extLst>
                <a:ext uri="{FF2B5EF4-FFF2-40B4-BE49-F238E27FC236}">
                  <a16:creationId xmlns:a16="http://schemas.microsoft.com/office/drawing/2014/main" id="{10737EDC-756A-4FA2-B874-8F5D04B4E5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77362" y="3303188"/>
              <a:ext cx="800100" cy="304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13">
              <a:extLst>
                <a:ext uri="{FF2B5EF4-FFF2-40B4-BE49-F238E27FC236}">
                  <a16:creationId xmlns:a16="http://schemas.microsoft.com/office/drawing/2014/main" id="{884E1FD0-192D-4721-AD70-2929B4E4B5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997869" y="3309857"/>
              <a:ext cx="781050" cy="29754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12">
              <a:extLst>
                <a:ext uri="{FF2B5EF4-FFF2-40B4-BE49-F238E27FC236}">
                  <a16:creationId xmlns:a16="http://schemas.microsoft.com/office/drawing/2014/main" id="{148A2A66-86AB-4016-B44A-0525177102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39844" y="3303188"/>
              <a:ext cx="800100" cy="30247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13">
              <a:extLst>
                <a:ext uri="{FF2B5EF4-FFF2-40B4-BE49-F238E27FC236}">
                  <a16:creationId xmlns:a16="http://schemas.microsoft.com/office/drawing/2014/main" id="{277486EC-992D-431C-9F98-1DCC72820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33149" y="3303188"/>
              <a:ext cx="800100" cy="3048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6" name="타원 45">
            <a:extLst>
              <a:ext uri="{FF2B5EF4-FFF2-40B4-BE49-F238E27FC236}">
                <a16:creationId xmlns:a16="http://schemas.microsoft.com/office/drawing/2014/main" id="{B06D50F2-3A94-4DBC-9753-BE239D33DFC0}"/>
              </a:ext>
            </a:extLst>
          </p:cNvPr>
          <p:cNvSpPr/>
          <p:nvPr/>
        </p:nvSpPr>
        <p:spPr>
          <a:xfrm>
            <a:off x="1127514" y="381949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752" y="5392370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id="{B06D50F2-3A94-4DBC-9753-BE239D33DFC0}"/>
              </a:ext>
            </a:extLst>
          </p:cNvPr>
          <p:cNvSpPr/>
          <p:nvPr/>
        </p:nvSpPr>
        <p:spPr>
          <a:xfrm>
            <a:off x="5783550" y="529508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06D50F2-3A94-4DBC-9753-BE239D33DFC0}"/>
              </a:ext>
            </a:extLst>
          </p:cNvPr>
          <p:cNvSpPr/>
          <p:nvPr/>
        </p:nvSpPr>
        <p:spPr>
          <a:xfrm>
            <a:off x="105112" y="186625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80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878599"/>
              </p:ext>
            </p:extLst>
          </p:nvPr>
        </p:nvGraphicFramePr>
        <p:xfrm>
          <a:off x="153927" y="224644"/>
          <a:ext cx="8836146" cy="2260364"/>
        </p:xfrm>
        <a:graphic>
          <a:graphicData uri="http://schemas.openxmlformats.org/drawingml/2006/table">
            <a:tbl>
              <a:tblPr/>
              <a:tblGrid>
                <a:gridCol w="554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0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1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50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79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suh_0501_02_0010_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탐구 수학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십간십이지로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2030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년은 어떤 해인지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suh_0501_02_0010_201_1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탐구 수학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십간십이지에서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규칙 찾아보기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suh_0501_02_0010_202_1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 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suh_0501_02_0010_3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82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81F125-883D-4D67-8E67-85C9C00AA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1" y="1128681"/>
            <a:ext cx="6688275" cy="4136523"/>
          </a:xfrm>
          <a:prstGeom prst="rect">
            <a:avLst/>
          </a:prstGeom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약수와 배수</a:t>
            </a:r>
          </a:p>
        </p:txBody>
      </p:sp>
      <p:sp>
        <p:nvSpPr>
          <p:cNvPr id="2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suh_0501_02_0010_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900" dirty="0" err="1">
                <a:latin typeface="맑은 고딕" pitchFamily="50" charset="-127"/>
                <a:ea typeface="맑은 고딕" pitchFamily="50" charset="-127"/>
              </a:rPr>
              <a:t>십간십이지를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 알아볼까요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7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497342"/>
              </p:ext>
            </p:extLst>
          </p:nvPr>
        </p:nvGraphicFramePr>
        <p:xfrm>
          <a:off x="6984268" y="692696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 배울 내용 디자인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사용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 추가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46~47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3" name="직사각형 42"/>
          <p:cNvSpPr/>
          <p:nvPr/>
        </p:nvSpPr>
        <p:spPr>
          <a:xfrm>
            <a:off x="173182" y="1128681"/>
            <a:ext cx="6703073" cy="4136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06192" y="9873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 flipH="1">
            <a:off x="5363580" y="1233967"/>
            <a:ext cx="1404664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155135" y="132524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06" y="1772816"/>
            <a:ext cx="166172" cy="180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06" y="2640267"/>
            <a:ext cx="166172" cy="180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3CC8B1C-94C5-4AFE-9D6B-E1AF3CE09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78" y="1140333"/>
            <a:ext cx="6558580" cy="3996098"/>
          </a:xfrm>
          <a:prstGeom prst="rect">
            <a:avLst/>
          </a:prstGeom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134835" y="1140333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124" y="155833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6291" y="118022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006068"/>
              </p:ext>
            </p:extLst>
          </p:nvPr>
        </p:nvGraphicFramePr>
        <p:xfrm>
          <a:off x="6984268" y="692696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기존의 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suh_0501_02_0010_201_1.html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suh_0501_02_0010_201_2.html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두 파일을 합쳐서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suh_0501_02_0010_201_1.html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로 만들어주세요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탭 약물 전부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en-US" altLang="ko-KR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앞에 그림 탭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보기 버튼 삭제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suh_0501_02_0010_201_1.html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에 있는 그림 넣어주세요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이너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버튼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페이지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582362" y="1578046"/>
            <a:ext cx="835847" cy="354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70349" y="18994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66009" y="1930157"/>
            <a:ext cx="630741" cy="255591"/>
          </a:xfrm>
          <a:prstGeom prst="rect">
            <a:avLst/>
          </a:prstGeom>
          <a:solidFill>
            <a:srgbClr val="A46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83968" y="1910477"/>
            <a:ext cx="2436570" cy="354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148570" y="193929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212326" y="2271208"/>
            <a:ext cx="6555132" cy="313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4E0B519-8115-4380-B4FC-C97A3160F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DF368F85-8757-437E-8585-CEAF17031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약수와 배수</a:t>
            </a:r>
          </a:p>
        </p:txBody>
      </p:sp>
      <p:sp>
        <p:nvSpPr>
          <p:cNvPr id="24" name="직사각형 21">
            <a:extLst>
              <a:ext uri="{FF2B5EF4-FFF2-40B4-BE49-F238E27FC236}">
                <a16:creationId xmlns:a16="http://schemas.microsoft.com/office/drawing/2014/main" id="{C1AF415C-EEA3-4E64-8730-C61DA26B9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suh_0501_02_0010_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D85BFD85-A47F-45CA-9299-A75B56068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900" dirty="0" err="1">
                <a:latin typeface="맑은 고딕" pitchFamily="50" charset="-127"/>
                <a:ea typeface="맑은 고딕" pitchFamily="50" charset="-127"/>
              </a:rPr>
              <a:t>십간십이지를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 알아볼까요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7F277A5-A5F8-4947-B249-9321B492C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58" y="2315166"/>
            <a:ext cx="6558580" cy="326488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-835" y="233885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BF03C9ED-D537-43A3-8DE4-BC84E1121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991" y="5549421"/>
            <a:ext cx="1569151" cy="2141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34563" y="2310043"/>
            <a:ext cx="6613370" cy="3264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BBC18A-5B52-4734-906B-7E01230F428E}"/>
              </a:ext>
            </a:extLst>
          </p:cNvPr>
          <p:cNvSpPr/>
          <p:nvPr/>
        </p:nvSpPr>
        <p:spPr>
          <a:xfrm>
            <a:off x="2684792" y="5524305"/>
            <a:ext cx="1599176" cy="354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AF023F9-C989-4399-992D-6DA26DF53AE4}"/>
              </a:ext>
            </a:extLst>
          </p:cNvPr>
          <p:cNvSpPr/>
          <p:nvPr/>
        </p:nvSpPr>
        <p:spPr>
          <a:xfrm>
            <a:off x="2549394" y="555311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42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3CC8B1C-94C5-4AFE-9D6B-E1AF3CE09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78" y="1140333"/>
            <a:ext cx="6558580" cy="3996098"/>
          </a:xfrm>
          <a:prstGeom prst="rect">
            <a:avLst/>
          </a:prstGeom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134835" y="1140333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124" y="155833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6291" y="118022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522972"/>
              </p:ext>
            </p:extLst>
          </p:nvPr>
        </p:nvGraphicFramePr>
        <p:xfrm>
          <a:off x="6984268" y="692696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기존의 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suh_0501_02_0010_201_1.html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suh_0501_02_0010_201_2.html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두 파일을 합쳐서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suh_0501_02_0010_201_1.html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로 만들어주세요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탭 약물 전부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앞에 그림 탭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보기 버튼 삭제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suh_0501_02_0010_201_1.html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에 있는 그림 넣어주세요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582362" y="1578046"/>
            <a:ext cx="835847" cy="354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70349" y="18994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66009" y="1930157"/>
            <a:ext cx="630741" cy="255591"/>
          </a:xfrm>
          <a:prstGeom prst="rect">
            <a:avLst/>
          </a:prstGeom>
          <a:solidFill>
            <a:srgbClr val="A46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</a:p>
        </p:txBody>
      </p:sp>
      <p:sp>
        <p:nvSpPr>
          <p:cNvPr id="2" name="직사각형 1"/>
          <p:cNvSpPr/>
          <p:nvPr/>
        </p:nvSpPr>
        <p:spPr bwMode="auto">
          <a:xfrm>
            <a:off x="212326" y="2271208"/>
            <a:ext cx="6555132" cy="313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4E0B519-8115-4380-B4FC-C97A3160F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DF368F85-8757-437E-8585-CEAF17031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약수와 배수</a:t>
            </a:r>
          </a:p>
        </p:txBody>
      </p:sp>
      <p:sp>
        <p:nvSpPr>
          <p:cNvPr id="24" name="직사각형 21">
            <a:extLst>
              <a:ext uri="{FF2B5EF4-FFF2-40B4-BE49-F238E27FC236}">
                <a16:creationId xmlns:a16="http://schemas.microsoft.com/office/drawing/2014/main" id="{C1AF415C-EEA3-4E64-8730-C61DA26B9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suh_0501_02_0010_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D85BFD85-A47F-45CA-9299-A75B56068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900" dirty="0" err="1">
                <a:latin typeface="맑은 고딕" pitchFamily="50" charset="-127"/>
                <a:ea typeface="맑은 고딕" pitchFamily="50" charset="-127"/>
              </a:rPr>
              <a:t>십간십이지를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 알아볼까요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C09008-21B6-4DD9-8026-3F1472A7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58" y="2315166"/>
            <a:ext cx="6558580" cy="328158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DBBF3C0-DFD5-40E2-A5AD-D89994AAF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991" y="5549421"/>
            <a:ext cx="1569151" cy="22984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34563" y="2310042"/>
            <a:ext cx="6613370" cy="3165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-835" y="233885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283968" y="1910477"/>
            <a:ext cx="2436570" cy="354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148570" y="193929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88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3CC8B1C-94C5-4AFE-9D6B-E1AF3CE09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78" y="1140333"/>
            <a:ext cx="6558580" cy="3996098"/>
          </a:xfrm>
          <a:prstGeom prst="rect">
            <a:avLst/>
          </a:prstGeom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134835" y="1140333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1124" y="155833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6291" y="118022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53481"/>
              </p:ext>
            </p:extLst>
          </p:nvPr>
        </p:nvGraphicFramePr>
        <p:xfrm>
          <a:off x="6984268" y="692696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기존의 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suh_0501_02_0010_201_1.html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suh_0501_02_0010_201_2.html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두 파일을 합쳐서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suh_0501_02_0010_201_1.html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로 만들어주세요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탭 약물 전부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물음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앞에 그림 탭 추가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보기 버튼 삭제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suh_0501_02_0010_201_1.html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에 있는 그림 넣어주세요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582362" y="1578046"/>
            <a:ext cx="835847" cy="354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70349" y="18994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66009" y="1930157"/>
            <a:ext cx="630741" cy="255591"/>
          </a:xfrm>
          <a:prstGeom prst="rect">
            <a:avLst/>
          </a:prstGeom>
          <a:solidFill>
            <a:srgbClr val="A46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</a:p>
        </p:txBody>
      </p:sp>
      <p:sp>
        <p:nvSpPr>
          <p:cNvPr id="2" name="직사각형 1"/>
          <p:cNvSpPr/>
          <p:nvPr/>
        </p:nvSpPr>
        <p:spPr bwMode="auto">
          <a:xfrm>
            <a:off x="212326" y="2271208"/>
            <a:ext cx="6555132" cy="3138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4E0B519-8115-4380-B4FC-C97A3160F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DF368F85-8757-437E-8585-CEAF17031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약수와 배수</a:t>
            </a:r>
          </a:p>
        </p:txBody>
      </p:sp>
      <p:sp>
        <p:nvSpPr>
          <p:cNvPr id="24" name="직사각형 21">
            <a:extLst>
              <a:ext uri="{FF2B5EF4-FFF2-40B4-BE49-F238E27FC236}">
                <a16:creationId xmlns:a16="http://schemas.microsoft.com/office/drawing/2014/main" id="{C1AF415C-EEA3-4E64-8730-C61DA26B9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suh_0501_02_0010_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D85BFD85-A47F-45CA-9299-A75B56068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900" dirty="0" err="1">
                <a:latin typeface="맑은 고딕" pitchFamily="50" charset="-127"/>
                <a:ea typeface="맑은 고딕" pitchFamily="50" charset="-127"/>
              </a:rPr>
              <a:t>십간십이지를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 알아볼까요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ADA6DB7-9FDF-4CED-B4E4-7B51F408F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991" y="5549421"/>
            <a:ext cx="1569151" cy="2279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B33174D-39E1-4BE7-9CAA-F0EAA96EC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58" y="2315166"/>
            <a:ext cx="6558580" cy="328158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34563" y="2310043"/>
            <a:ext cx="6613370" cy="3274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-835" y="233885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83968" y="1910477"/>
            <a:ext cx="2436570" cy="354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148570" y="193929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807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3576DD-8588-491C-B17F-6E0D8CC12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69" y="1128749"/>
            <a:ext cx="6558580" cy="4003735"/>
          </a:xfrm>
          <a:prstGeom prst="rect">
            <a:avLst/>
          </a:prstGeom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423015"/>
              </p:ext>
            </p:extLst>
          </p:nvPr>
        </p:nvGraphicFramePr>
        <p:xfrm>
          <a:off x="6984268" y="692696"/>
          <a:ext cx="2086863" cy="3451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그림 보기 팝업 버튼은 물음 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1~4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 탭 </a:t>
                      </a:r>
                      <a:r>
                        <a:rPr kumimoji="0" lang="ko-KR" altLang="en-US" sz="1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대발문에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고정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그림 탭에는 없음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그림보기 약물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클릭시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 그림 풀 팝업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다음 슬라이드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)</a:t>
                      </a:r>
                      <a:b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</a:b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-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약물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</a:b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-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1~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4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고정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286724" y="1966229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724128" y="4905164"/>
            <a:ext cx="1152128" cy="398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-835" y="233885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6466" y="2301634"/>
            <a:ext cx="440993" cy="398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612926" y="48855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367" y="2557935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0E3180-50A2-4922-9CC2-4B702890AC57}"/>
              </a:ext>
            </a:extLst>
          </p:cNvPr>
          <p:cNvSpPr/>
          <p:nvPr/>
        </p:nvSpPr>
        <p:spPr>
          <a:xfrm>
            <a:off x="1582362" y="1578046"/>
            <a:ext cx="835847" cy="354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9DB0B36-17C2-42BD-A00F-00CB1B98EC87}"/>
              </a:ext>
            </a:extLst>
          </p:cNvPr>
          <p:cNvSpPr/>
          <p:nvPr/>
        </p:nvSpPr>
        <p:spPr>
          <a:xfrm>
            <a:off x="2070349" y="18994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0F1547DB-3BFC-4147-80ED-5C0265AD6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D2109C8E-0CB7-4EC9-91F9-CB5A46459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약수와 배수</a:t>
            </a:r>
          </a:p>
        </p:txBody>
      </p:sp>
      <p:sp>
        <p:nvSpPr>
          <p:cNvPr id="29" name="직사각형 21">
            <a:extLst>
              <a:ext uri="{FF2B5EF4-FFF2-40B4-BE49-F238E27FC236}">
                <a16:creationId xmlns:a16="http://schemas.microsoft.com/office/drawing/2014/main" id="{78C15219-7529-465A-9D0B-A6B55702E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suh_0501_02_0010_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320217BA-88C4-427D-90DB-8AB1AC71B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900" dirty="0" err="1">
                <a:latin typeface="맑은 고딕" pitchFamily="50" charset="-127"/>
                <a:ea typeface="맑은 고딕" pitchFamily="50" charset="-127"/>
              </a:rPr>
              <a:t>십간십이지를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 알아볼까요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6291" y="118022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32" y="1522097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330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354375"/>
              </p:ext>
            </p:extLst>
          </p:nvPr>
        </p:nvGraphicFramePr>
        <p:xfrm>
          <a:off x="6984268" y="69269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그림보기 클릭 시 나타나는 화면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스크롤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X, 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 페이지 안에 들어가게 해주세요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eaLnBrk="1" hangingPunct="1">
                        <a:spcBef>
                          <a:spcPts val="300"/>
                        </a:spcBef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확대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축소 기능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6FB1A0E4-A4AA-41D7-98E9-6FC9349296B7}"/>
              </a:ext>
            </a:extLst>
          </p:cNvPr>
          <p:cNvGrpSpPr/>
          <p:nvPr/>
        </p:nvGrpSpPr>
        <p:grpSpPr>
          <a:xfrm>
            <a:off x="1835696" y="764704"/>
            <a:ext cx="3528998" cy="4968552"/>
            <a:chOff x="0" y="1083055"/>
            <a:chExt cx="9174028" cy="1291631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1379A6-BE98-4557-8A6B-F3A29DA78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83055"/>
              <a:ext cx="9144000" cy="46918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A400B0-A251-4375-8004-C44A3C150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09" y="5774945"/>
              <a:ext cx="9108000" cy="414826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7A6F878-1E18-4AA8-B808-60EB951D7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51"/>
            <a:stretch/>
          </p:blipFill>
          <p:spPr>
            <a:xfrm>
              <a:off x="30028" y="9917067"/>
              <a:ext cx="9144000" cy="4082299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99EA088A-1DD2-446C-810D-FF36927658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20" t="-143" r="474" b="143"/>
          <a:stretch/>
        </p:blipFill>
        <p:spPr>
          <a:xfrm>
            <a:off x="6714919" y="764704"/>
            <a:ext cx="187513" cy="196766"/>
          </a:xfrm>
          <a:prstGeom prst="rect">
            <a:avLst/>
          </a:prstGeom>
        </p:spPr>
      </p:pic>
      <p:sp>
        <p:nvSpPr>
          <p:cNvPr id="27" name="TextBox 7">
            <a:extLst>
              <a:ext uri="{FF2B5EF4-FFF2-40B4-BE49-F238E27FC236}">
                <a16:creationId xmlns:a16="http://schemas.microsoft.com/office/drawing/2014/main" id="{9969D759-4B63-4657-8CC4-87992833B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BBEF2621-FE22-4E39-8ACA-BD6251587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약수와 배수</a:t>
            </a:r>
          </a:p>
        </p:txBody>
      </p:sp>
      <p:sp>
        <p:nvSpPr>
          <p:cNvPr id="30" name="직사각형 21">
            <a:extLst>
              <a:ext uri="{FF2B5EF4-FFF2-40B4-BE49-F238E27FC236}">
                <a16:creationId xmlns:a16="http://schemas.microsoft.com/office/drawing/2014/main" id="{54422454-C06B-4C9B-8DD2-BBB54B651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suh_0501_02_0010_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DCB6EFE0-BF81-41E1-91B6-5B75BF7F4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900" dirty="0" err="1">
                <a:latin typeface="맑은 고딕" pitchFamily="50" charset="-127"/>
                <a:ea typeface="맑은 고딕" pitchFamily="50" charset="-127"/>
              </a:rPr>
              <a:t>십간십이지를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 알아볼까요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915194"/>
            <a:ext cx="12763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타원 15"/>
          <p:cNvSpPr/>
          <p:nvPr/>
        </p:nvSpPr>
        <p:spPr>
          <a:xfrm>
            <a:off x="154312" y="8326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96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55DF20-64EE-485D-BB60-ACF0C9EAD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69" y="1128749"/>
            <a:ext cx="6558580" cy="4016161"/>
          </a:xfrm>
          <a:prstGeom prst="rect">
            <a:avLst/>
          </a:prstGeom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646538"/>
              </p:ext>
            </p:extLst>
          </p:nvPr>
        </p:nvGraphicFramePr>
        <p:xfrm>
          <a:off x="6984268" y="692696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그림보기 약물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클릭시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 그림 풀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팝업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1~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물음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4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고정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)</a:t>
                      </a:r>
                      <a:b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</a:b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-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약물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286724" y="1966229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724128" y="4905164"/>
            <a:ext cx="1152128" cy="398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-835" y="233885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6466" y="2301634"/>
            <a:ext cx="440993" cy="398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612926" y="488552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367" y="2557935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28E89619-C131-49C3-A2F3-2ADD6465B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E5077692-0FE9-4767-9CCC-4332697DB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약수와 배수</a:t>
            </a:r>
          </a:p>
        </p:txBody>
      </p:sp>
      <p:sp>
        <p:nvSpPr>
          <p:cNvPr id="27" name="직사각형 21">
            <a:extLst>
              <a:ext uri="{FF2B5EF4-FFF2-40B4-BE49-F238E27FC236}">
                <a16:creationId xmlns:a16="http://schemas.microsoft.com/office/drawing/2014/main" id="{CA1BFFE2-3DAF-46B1-9E5F-2FCD59AFF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suh_0501_02_0010_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3B5438F6-1FD5-4B86-9246-479526F4F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탐구 수학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900" dirty="0" err="1">
                <a:latin typeface="맑은 고딕" pitchFamily="50" charset="-127"/>
                <a:ea typeface="맑은 고딕" pitchFamily="50" charset="-127"/>
              </a:rPr>
              <a:t>십간십이지를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 알아볼까요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6291" y="1180228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32" y="1522097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0E3180-50A2-4922-9CC2-4B702890AC57}"/>
              </a:ext>
            </a:extLst>
          </p:cNvPr>
          <p:cNvSpPr/>
          <p:nvPr/>
        </p:nvSpPr>
        <p:spPr>
          <a:xfrm>
            <a:off x="1582362" y="1578046"/>
            <a:ext cx="835847" cy="354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9DB0B36-17C2-42BD-A00F-00CB1B98EC87}"/>
              </a:ext>
            </a:extLst>
          </p:cNvPr>
          <p:cNvSpPr/>
          <p:nvPr/>
        </p:nvSpPr>
        <p:spPr>
          <a:xfrm>
            <a:off x="2070349" y="18994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4026651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39502</TotalTime>
  <Words>1519</Words>
  <Application>Microsoft Office PowerPoint</Application>
  <PresentationFormat>화면 슬라이드 쇼(4:3)</PresentationFormat>
  <Paragraphs>452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굴림</vt:lpstr>
      <vt:lpstr>나눔고딕</vt:lpstr>
      <vt:lpstr>돋움</vt:lpstr>
      <vt:lpstr>맑은 고딕</vt:lpstr>
      <vt:lpstr>Arial</vt:lpstr>
      <vt:lpstr>Wingdings</vt:lpstr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LG</cp:lastModifiedBy>
  <cp:revision>6313</cp:revision>
  <dcterms:created xsi:type="dcterms:W3CDTF">2008-07-15T12:19:11Z</dcterms:created>
  <dcterms:modified xsi:type="dcterms:W3CDTF">2022-01-22T13:43:34Z</dcterms:modified>
</cp:coreProperties>
</file>